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493" r:id="rId2"/>
    <p:sldId id="494" r:id="rId3"/>
    <p:sldId id="575" r:id="rId4"/>
    <p:sldId id="495" r:id="rId5"/>
    <p:sldId id="498" r:id="rId6"/>
    <p:sldId id="576" r:id="rId7"/>
    <p:sldId id="523" r:id="rId8"/>
    <p:sldId id="577" r:id="rId9"/>
    <p:sldId id="524" r:id="rId10"/>
    <p:sldId id="578" r:id="rId11"/>
    <p:sldId id="525" r:id="rId12"/>
    <p:sldId id="579" r:id="rId13"/>
    <p:sldId id="502" r:id="rId14"/>
    <p:sldId id="503" r:id="rId15"/>
    <p:sldId id="505" r:id="rId16"/>
    <p:sldId id="541" r:id="rId17"/>
    <p:sldId id="542" r:id="rId18"/>
    <p:sldId id="543" r:id="rId19"/>
    <p:sldId id="544" r:id="rId20"/>
    <p:sldId id="410" r:id="rId21"/>
    <p:sldId id="546" r:id="rId22"/>
    <p:sldId id="545" r:id="rId23"/>
    <p:sldId id="489" r:id="rId24"/>
    <p:sldId id="413" r:id="rId25"/>
    <p:sldId id="407" r:id="rId26"/>
    <p:sldId id="548" r:id="rId27"/>
    <p:sldId id="547" r:id="rId28"/>
    <p:sldId id="315" r:id="rId29"/>
    <p:sldId id="313" r:id="rId30"/>
    <p:sldId id="309" r:id="rId31"/>
    <p:sldId id="310" r:id="rId32"/>
    <p:sldId id="318" r:id="rId33"/>
    <p:sldId id="319" r:id="rId34"/>
    <p:sldId id="320" r:id="rId35"/>
    <p:sldId id="323" r:id="rId36"/>
    <p:sldId id="324" r:id="rId37"/>
    <p:sldId id="321" r:id="rId38"/>
    <p:sldId id="325" r:id="rId39"/>
    <p:sldId id="326" r:id="rId40"/>
    <p:sldId id="339" r:id="rId41"/>
    <p:sldId id="340" r:id="rId42"/>
    <p:sldId id="341" r:id="rId43"/>
    <p:sldId id="490" r:id="rId44"/>
    <p:sldId id="456" r:id="rId45"/>
    <p:sldId id="443" r:id="rId46"/>
    <p:sldId id="444" r:id="rId47"/>
    <p:sldId id="445" r:id="rId48"/>
    <p:sldId id="446" r:id="rId49"/>
    <p:sldId id="462" r:id="rId50"/>
    <p:sldId id="580" r:id="rId51"/>
    <p:sldId id="581" r:id="rId52"/>
    <p:sldId id="582" r:id="rId53"/>
    <p:sldId id="583" r:id="rId54"/>
    <p:sldId id="549" r:id="rId55"/>
    <p:sldId id="429" r:id="rId56"/>
    <p:sldId id="571" r:id="rId57"/>
    <p:sldId id="457" r:id="rId58"/>
    <p:sldId id="448" r:id="rId59"/>
    <p:sldId id="566" r:id="rId60"/>
    <p:sldId id="567" r:id="rId61"/>
    <p:sldId id="550" r:id="rId62"/>
    <p:sldId id="569" r:id="rId63"/>
    <p:sldId id="551" r:id="rId64"/>
    <p:sldId id="552" r:id="rId65"/>
    <p:sldId id="553" r:id="rId66"/>
    <p:sldId id="554" r:id="rId67"/>
    <p:sldId id="555" r:id="rId68"/>
    <p:sldId id="556" r:id="rId69"/>
    <p:sldId id="557" r:id="rId70"/>
    <p:sldId id="558" r:id="rId71"/>
    <p:sldId id="559" r:id="rId72"/>
    <p:sldId id="560" r:id="rId73"/>
    <p:sldId id="561" r:id="rId74"/>
    <p:sldId id="562" r:id="rId75"/>
    <p:sldId id="492" r:id="rId76"/>
    <p:sldId id="573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25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19"/>
    <p:restoredTop sz="83622"/>
  </p:normalViewPr>
  <p:slideViewPr>
    <p:cSldViewPr snapToGrid="0" snapToObjects="1">
      <p:cViewPr>
        <p:scale>
          <a:sx n="110" d="100"/>
          <a:sy n="110" d="100"/>
        </p:scale>
        <p:origin x="2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8107148317264"/>
          <c:y val="0.0678596486045361"/>
          <c:w val="0.563690465419501"/>
          <c:h val="0.83480256293118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Volume</c:v>
                </c:pt>
                <c:pt idx="1">
                  <c:v>Velocity</c:v>
                </c:pt>
                <c:pt idx="2">
                  <c:v>Value</c:v>
                </c:pt>
                <c:pt idx="3">
                  <c:v>Veracity</c:v>
                </c:pt>
                <c:pt idx="4">
                  <c:v>Variety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20.0</c:v>
                </c:pt>
                <c:pt idx="1">
                  <c:v>20.0</c:v>
                </c:pt>
                <c:pt idx="2">
                  <c:v>20.0</c:v>
                </c:pt>
                <c:pt idx="3">
                  <c:v>20.0</c:v>
                </c:pt>
                <c:pt idx="4">
                  <c:v>20.0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6438B-908F-0442-846F-306472A5288D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8645-B7E4-824A-8BE9-7FE135A0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317F3-CD57-E54F-9184-FCE82B334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08479A-0051-45DD-8041-5E83DAFD685B}" type="slidenum">
              <a:rPr lang="en-US"/>
              <a:pPr/>
              <a:t>20</a:t>
            </a:fld>
            <a:endParaRPr lang="en-US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3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3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118EEC-AFD3-594A-AC8F-EB225C75CA3D}" type="slidenum">
              <a:rPr lang="en-US" altLang="en-US">
                <a:latin typeface="Calibri" charset="0"/>
              </a:rPr>
              <a:pPr eaLnBrk="1" hangingPunct="1"/>
              <a:t>58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7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9BE1CD-A765-3E45-94C9-DEF27F36E69C}" type="slidenum">
              <a:rPr lang="en-US" altLang="en-US">
                <a:latin typeface="Calibri" charset="0"/>
              </a:rPr>
              <a:pPr eaLnBrk="1" hangingPunct="1"/>
              <a:t>75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EE12-66F9-AB4B-BD9D-32C478CD301E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hh0RO" TargetMode="External"/><Relationship Id="rId4" Type="http://schemas.openxmlformats.org/officeDocument/2006/relationships/image" Target="../media/image22.jpeg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9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691" y="1553285"/>
            <a:ext cx="8424710" cy="2341022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cs typeface="Perpetua"/>
              </a:rPr>
              <a:t>IDS561 </a:t>
            </a:r>
            <a:r>
              <a:rPr lang="en-US" sz="5400" b="1" dirty="0" smtClean="0">
                <a:solidFill>
                  <a:schemeClr val="bg1"/>
                </a:solidFill>
                <a:cs typeface="Perpetua"/>
              </a:rPr>
              <a:t>Big Data Analytics </a:t>
            </a:r>
            <a:r>
              <a:rPr lang="en-US" altLang="zh-CN" sz="4000" dirty="0" smtClean="0">
                <a:solidFill>
                  <a:schemeClr val="bg1"/>
                </a:solidFill>
                <a:cs typeface="Perpetua"/>
              </a:rPr>
              <a:t/>
            </a:r>
            <a:br>
              <a:rPr lang="en-US" altLang="zh-CN" sz="4000" dirty="0" smtClean="0">
                <a:solidFill>
                  <a:schemeClr val="bg1"/>
                </a:solidFill>
                <a:cs typeface="Perpetua"/>
              </a:rPr>
            </a:br>
            <a:endParaRPr lang="en-US" sz="2000" dirty="0">
              <a:solidFill>
                <a:schemeClr val="bg1"/>
              </a:solidFill>
              <a:cs typeface="Perpet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060" y="3894307"/>
            <a:ext cx="6681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chemeClr val="bg1"/>
                </a:solidFill>
                <a:cs typeface="Perpetua"/>
              </a:rPr>
              <a:t>Yuheng</a:t>
            </a:r>
            <a:r>
              <a:rPr lang="en-US" altLang="zh-CN" sz="3600" dirty="0" smtClean="0">
                <a:solidFill>
                  <a:schemeClr val="bg1"/>
                </a:solidFill>
                <a:cs typeface="Perpetua"/>
              </a:rPr>
              <a:t> Hu</a:t>
            </a: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Perpetua"/>
              </a:rPr>
              <a:t>Assistant</a:t>
            </a:r>
            <a:r>
              <a:rPr lang="zh-CN" altLang="en-US" sz="3600" dirty="0" smtClean="0">
                <a:solidFill>
                  <a:schemeClr val="bg1"/>
                </a:solidFill>
                <a:cs typeface="Perpetua"/>
              </a:rPr>
              <a:t> </a:t>
            </a:r>
            <a:r>
              <a:rPr lang="en-US" altLang="zh-CN" sz="3600" dirty="0" err="1" smtClean="0">
                <a:solidFill>
                  <a:schemeClr val="bg1"/>
                </a:solidFill>
                <a:cs typeface="Perpetua"/>
              </a:rPr>
              <a:t>Professor@IDS</a:t>
            </a:r>
            <a:endParaRPr lang="en-US" altLang="zh-CN" sz="3600" dirty="0" smtClean="0">
              <a:solidFill>
                <a:schemeClr val="bg1"/>
              </a:solidFill>
              <a:cs typeface="Perpet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UIC IDS561: Big Data Analytics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" y="5426075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</a:t>
            </a:r>
            <a:r>
              <a:rPr lang="en-US" dirty="0" smtClean="0"/>
              <a:t>day for </a:t>
            </a:r>
            <a:r>
              <a:rPr lang="en-US" i="1" dirty="0" smtClean="0"/>
              <a:t>all Chicagoans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may not work</a:t>
            </a:r>
          </a:p>
          <a:p>
            <a:r>
              <a:rPr lang="en-US" dirty="0" smtClean="0"/>
              <a:t>Database for the win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06489"/>
            <a:ext cx="5648445" cy="37742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83633" y="2884125"/>
            <a:ext cx="2562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top (3) URLs 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URLRecord</a:t>
            </a:r>
            <a:endParaRPr lang="en-US" dirty="0" smtClean="0"/>
          </a:p>
          <a:p>
            <a:r>
              <a:rPr lang="en-US" dirty="0" smtClean="0"/>
              <a:t>Order by </a:t>
            </a:r>
            <a:r>
              <a:rPr lang="en-US" dirty="0" err="1" smtClean="0"/>
              <a:t>URL_count</a:t>
            </a:r>
            <a:r>
              <a:rPr lang="en-US" dirty="0" smtClean="0"/>
              <a:t> </a:t>
            </a:r>
            <a:r>
              <a:rPr lang="en-US" dirty="0" err="1" smtClean="0"/>
              <a:t>desc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539" y="5440101"/>
            <a:ext cx="1965009" cy="12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day for </a:t>
            </a:r>
            <a:r>
              <a:rPr lang="en-US" i="1" dirty="0" smtClean="0"/>
              <a:t>people of Midwest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50" y="2000086"/>
            <a:ext cx="5826042" cy="43928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4869" y="6244217"/>
            <a:ext cx="4805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mtClean="0">
                <a:solidFill>
                  <a:srgbClr val="FF0000"/>
                </a:solidFill>
                <a:latin typeface="Roboto" charset="0"/>
              </a:rPr>
              <a:t>Over 65</a:t>
            </a:r>
            <a:r>
              <a:rPr lang="en-US" sz="3600" b="1" dirty="0">
                <a:solidFill>
                  <a:srgbClr val="FF0000"/>
                </a:solidFill>
                <a:latin typeface="Roboto" charset="0"/>
              </a:rPr>
              <a:t> </a:t>
            </a:r>
            <a:r>
              <a:rPr lang="en-US" sz="3600" b="1" smtClean="0">
                <a:solidFill>
                  <a:srgbClr val="FF0000"/>
                </a:solidFill>
                <a:latin typeface="Roboto" charset="0"/>
              </a:rPr>
              <a:t>million people!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7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day for </a:t>
            </a:r>
            <a:r>
              <a:rPr lang="en-US" i="1" dirty="0" smtClean="0"/>
              <a:t>people of Midwest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database may not work</a:t>
            </a:r>
          </a:p>
          <a:p>
            <a:r>
              <a:rPr lang="en-US" dirty="0" smtClean="0"/>
              <a:t>Distributed database or data </a:t>
            </a:r>
            <a:r>
              <a:rPr lang="en-US" dirty="0" smtClean="0"/>
              <a:t>warehouse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508" y="2995509"/>
            <a:ext cx="4494514" cy="3388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6" y="2995509"/>
            <a:ext cx="4041494" cy="28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94526"/>
            <a:ext cx="91440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Gill Sans"/>
              </a:rPr>
              <a:t>Fast forward…</a:t>
            </a:r>
            <a:endParaRPr lang="en-US" dirty="0">
              <a:latin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" y="1635919"/>
            <a:ext cx="9144000" cy="52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ace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207"/>
            <a:ext cx="10820400" cy="68592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0998" y="5241564"/>
            <a:ext cx="805694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“On the first day of logging the Facebook clickstream, more than </a:t>
            </a:r>
            <a:r>
              <a:rPr lang="en-US" b="1" dirty="0" smtClean="0">
                <a:solidFill>
                  <a:srgbClr val="FFFF00"/>
                </a:solidFill>
                <a:latin typeface="Gill Sans"/>
                <a:cs typeface="Gill Sans"/>
              </a:rPr>
              <a:t>400 gigabytes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of data was collected. The load, index, and aggregation processes for this data set really taxed the Oracle data warehouse. Even after significant tuning, we were </a:t>
            </a:r>
            <a:r>
              <a:rPr lang="en-US" sz="2000" b="1" dirty="0" smtClean="0">
                <a:solidFill>
                  <a:srgbClr val="FFFF00"/>
                </a:solidFill>
                <a:latin typeface="Gill Sans"/>
                <a:cs typeface="Gill Sans"/>
              </a:rPr>
              <a:t>unable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to aggregate a day of clickstream data in less than 24 hours.”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999" y="4442430"/>
            <a:ext cx="823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Jeff </a:t>
            </a:r>
            <a:r>
              <a:rPr lang="en-US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Hammerbacher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, Information Platforms and the Rise of the Data Scientist. </a:t>
            </a:r>
            <a:b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In, </a:t>
            </a:r>
            <a:r>
              <a:rPr lang="en-US" b="0" i="1" dirty="0" smtClean="0">
                <a:solidFill>
                  <a:srgbClr val="FFFFFF"/>
                </a:solidFill>
                <a:latin typeface="Gill Sans"/>
                <a:cs typeface="Gill Sans"/>
              </a:rPr>
              <a:t>Beautiful Data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, O’Reilly, 2009. </a:t>
            </a:r>
            <a:endParaRPr lang="en-US" sz="105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295" y="231492"/>
            <a:ext cx="3687502" cy="1843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768674"/>
            <a:ext cx="43583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solidFill>
                  <a:srgbClr val="FF0000"/>
                </a:solidFill>
              </a:rPr>
              <a:t>What happens if processing 24 hours of data takes longer than 24 hours?</a:t>
            </a:r>
          </a:p>
        </p:txBody>
      </p:sp>
    </p:spTree>
    <p:extLst>
      <p:ext uri="{BB962C8B-B14F-4D97-AF65-F5344CB8AC3E}">
        <p14:creationId xmlns:p14="http://schemas.microsoft.com/office/powerpoint/2010/main" val="16779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</a:t>
            </a:r>
            <a:r>
              <a:rPr lang="en-US" dirty="0" smtClean="0"/>
              <a:t>changed?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In the era of Facebook, Google,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7079" y="1960321"/>
            <a:ext cx="3321934" cy="1616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Rise of social media and user-generated </a:t>
            </a:r>
            <a:r>
              <a:rPr lang="en-US" sz="2400" b="1" dirty="0" smtClean="0">
                <a:solidFill>
                  <a:schemeClr val="tx1"/>
                </a:solidFill>
              </a:rPr>
              <a:t>content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Large </a:t>
            </a:r>
            <a:r>
              <a:rPr lang="en-US" sz="2000" dirty="0">
                <a:solidFill>
                  <a:schemeClr val="tx1"/>
                </a:solidFill>
              </a:rPr>
              <a:t>increase in data volume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05377" y="1875885"/>
            <a:ext cx="3206188" cy="1700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Dropping cost of </a:t>
            </a:r>
            <a:r>
              <a:rPr lang="en-US" sz="2400" b="1" dirty="0" smtClean="0">
                <a:solidFill>
                  <a:schemeClr val="tx1"/>
                </a:solidFill>
              </a:rPr>
              <a:t>disks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Cheaper </a:t>
            </a:r>
            <a:r>
              <a:rPr lang="en-US" dirty="0">
                <a:solidFill>
                  <a:schemeClr val="tx1"/>
                </a:solidFill>
              </a:rPr>
              <a:t>to store everything than to figure out what to throw away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303360" y="5034204"/>
            <a:ext cx="5324355" cy="1666754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Types of data </a:t>
            </a:r>
            <a:r>
              <a:rPr lang="en-US" sz="2000" dirty="0" smtClean="0">
                <a:solidFill>
                  <a:schemeClr val="tx1"/>
                </a:solidFill>
              </a:rPr>
              <a:t>collected From </a:t>
            </a:r>
            <a:r>
              <a:rPr lang="en-US" sz="2000" dirty="0">
                <a:solidFill>
                  <a:schemeClr val="tx1"/>
                </a:solidFill>
              </a:rPr>
              <a:t>data that’s </a:t>
            </a:r>
            <a:r>
              <a:rPr lang="en-US" sz="2000" i="1" dirty="0">
                <a:solidFill>
                  <a:schemeClr val="tx1"/>
                </a:solidFill>
              </a:rPr>
              <a:t>obviously</a:t>
            </a:r>
            <a:r>
              <a:rPr lang="en-US" sz="2000" dirty="0">
                <a:solidFill>
                  <a:schemeClr val="tx1"/>
                </a:solidFill>
              </a:rPr>
              <a:t> valuable to data whose value is less </a:t>
            </a:r>
            <a:r>
              <a:rPr lang="en-US" sz="2000" dirty="0" smtClean="0">
                <a:solidFill>
                  <a:schemeClr val="tx1"/>
                </a:solidFill>
              </a:rPr>
              <a:t>apparent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3576577" y="2651387"/>
            <a:ext cx="1064871" cy="9954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8055980" y="2726231"/>
            <a:ext cx="1088020" cy="925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20051" y="3646810"/>
            <a:ext cx="1516283" cy="1387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729468" y="3750197"/>
            <a:ext cx="1111170" cy="12840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-231495" y="3792035"/>
            <a:ext cx="35765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dirty="0">
                <a:solidFill>
                  <a:srgbClr val="FF0000"/>
                </a:solidFill>
              </a:rPr>
              <a:t>I don</a:t>
            </a:r>
            <a:r>
              <a:rPr lang="mr-IN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t know why should we keep that data; but let’s just keep it. Maybe we can use it someday!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3" y="5034204"/>
            <a:ext cx="1415871" cy="17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S_Navy_031002-F-2828D-227_Secretary_of_Defense,_Donald_H._Rumsfeld_responds_to_a_reporter's_question_during_a_Pentagon_press_briefin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0931" y="1"/>
            <a:ext cx="1052493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5975" y="4193473"/>
            <a:ext cx="7415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“there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are known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knowns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; there are things we know we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know. We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also know there are known unknowns; that is to say we know there are some things we do not know. But there are unknown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unknowns –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the ones we don't know we don't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know…” – Donald Rumsfeld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and Unknown Unknowns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Databases</a:t>
            </a:r>
            <a:r>
              <a:rPr lang="en-US" dirty="0" smtClean="0"/>
              <a:t> are great if you know what questions to ask</a:t>
            </a:r>
          </a:p>
          <a:p>
            <a:pPr lvl="1"/>
            <a:r>
              <a:rPr lang="en-US" dirty="0" smtClean="0"/>
              <a:t>“Known unknowns”</a:t>
            </a:r>
          </a:p>
          <a:p>
            <a:r>
              <a:rPr lang="en-US" sz="4400" b="1" dirty="0" smtClean="0">
                <a:solidFill>
                  <a:srgbClr val="0432FF"/>
                </a:solidFill>
              </a:rPr>
              <a:t>What if </a:t>
            </a:r>
            <a:r>
              <a:rPr lang="en-US" dirty="0" smtClean="0"/>
              <a:t>you don’t know what you’re looking for </a:t>
            </a:r>
            <a:r>
              <a:rPr lang="en-US" dirty="0" smtClean="0">
                <a:solidFill>
                  <a:srgbClr val="FF0000"/>
                </a:solidFill>
              </a:rPr>
              <a:t>while you have a lot of data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“</a:t>
            </a:r>
            <a:r>
              <a:rPr lang="en-US" b="1" dirty="0" smtClean="0"/>
              <a:t>Unknown unknowns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7922" y="1044358"/>
            <a:ext cx="330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Query vs. Search</a:t>
            </a:r>
            <a:endParaRPr lang="en-US" sz="3600" dirty="0"/>
          </a:p>
        </p:txBody>
      </p:sp>
      <p:sp>
        <p:nvSpPr>
          <p:cNvPr id="7" name="Oval 6"/>
          <p:cNvSpPr/>
          <p:nvPr/>
        </p:nvSpPr>
        <p:spPr>
          <a:xfrm>
            <a:off x="2349658" y="4870597"/>
            <a:ext cx="5324355" cy="1666754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Remember: Types </a:t>
            </a:r>
            <a:r>
              <a:rPr lang="en-US" sz="2000" dirty="0">
                <a:solidFill>
                  <a:schemeClr val="tx1"/>
                </a:solidFill>
              </a:rPr>
              <a:t>of data </a:t>
            </a:r>
            <a:r>
              <a:rPr lang="en-US" sz="2000" dirty="0" smtClean="0">
                <a:solidFill>
                  <a:schemeClr val="tx1"/>
                </a:solidFill>
              </a:rPr>
              <a:t>collected from </a:t>
            </a:r>
            <a:r>
              <a:rPr lang="en-US" sz="2000" dirty="0">
                <a:solidFill>
                  <a:schemeClr val="tx1"/>
                </a:solidFill>
              </a:rPr>
              <a:t>data that’s </a:t>
            </a:r>
            <a:r>
              <a:rPr lang="en-US" sz="2000" i="1" dirty="0">
                <a:solidFill>
                  <a:schemeClr val="tx1"/>
                </a:solidFill>
              </a:rPr>
              <a:t>obviously</a:t>
            </a:r>
            <a:r>
              <a:rPr lang="en-US" sz="2000" dirty="0">
                <a:solidFill>
                  <a:schemeClr val="tx1"/>
                </a:solidFill>
              </a:rPr>
              <a:t> valuable to data whose value is less </a:t>
            </a:r>
            <a:r>
              <a:rPr lang="en-US" sz="2000" dirty="0" smtClean="0">
                <a:solidFill>
                  <a:schemeClr val="tx1"/>
                </a:solidFill>
              </a:rPr>
              <a:t>apparent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2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actually want in </a:t>
            </a:r>
            <a:r>
              <a:rPr lang="en-US" b="1" dirty="0" smtClean="0"/>
              <a:t>big data analytics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Scales out with more </a:t>
            </a:r>
            <a:r>
              <a:rPr lang="en-US" dirty="0" smtClean="0"/>
              <a:t>data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Cheaper </a:t>
            </a:r>
            <a:r>
              <a:rPr lang="en-US" dirty="0"/>
              <a:t>than parallel </a:t>
            </a:r>
            <a:r>
              <a:rPr lang="en-US" dirty="0" smtClean="0"/>
              <a:t>databases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Able to run on cheap hardware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Ability to use any processing </a:t>
            </a:r>
            <a:r>
              <a:rPr lang="en-US" dirty="0" smtClean="0"/>
              <a:t>tool for any tasks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1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actually want in big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Scales out with more </a:t>
            </a:r>
            <a:r>
              <a:rPr lang="en-US" dirty="0" smtClean="0">
                <a:solidFill>
                  <a:srgbClr val="0432FF"/>
                </a:solidFill>
              </a:rPr>
              <a:t>data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 smtClean="0">
                <a:solidFill>
                  <a:srgbClr val="0432FF"/>
                </a:solidFill>
              </a:rPr>
              <a:t>Cheaper </a:t>
            </a:r>
            <a:r>
              <a:rPr lang="en-US" dirty="0">
                <a:solidFill>
                  <a:srgbClr val="0432FF"/>
                </a:solidFill>
              </a:rPr>
              <a:t>than parallel </a:t>
            </a:r>
            <a:r>
              <a:rPr lang="en-US" dirty="0" smtClean="0">
                <a:solidFill>
                  <a:srgbClr val="0432FF"/>
                </a:solidFill>
              </a:rPr>
              <a:t>databases</a:t>
            </a:r>
          </a:p>
          <a:p>
            <a:pPr lvl="1"/>
            <a:r>
              <a:rPr lang="en-US" dirty="0" smtClean="0">
                <a:solidFill>
                  <a:srgbClr val="0432FF"/>
                </a:solidFill>
              </a:rPr>
              <a:t>Able to run on cheap hardware</a:t>
            </a:r>
          </a:p>
          <a:p>
            <a:pPr lvl="1"/>
            <a:r>
              <a:rPr lang="en-US" dirty="0"/>
              <a:t>Ability to use any processing tool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2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did last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</a:p>
          <a:p>
            <a:r>
              <a:rPr lang="en-US" dirty="0" smtClean="0"/>
              <a:t>5 Vs of Big data?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736599448"/>
              </p:ext>
            </p:extLst>
          </p:nvPr>
        </p:nvGraphicFramePr>
        <p:xfrm>
          <a:off x="3328736" y="2033056"/>
          <a:ext cx="7018421" cy="473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878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</a:t>
            </a:r>
            <a:r>
              <a:rPr lang="en-US" sz="3600" dirty="0"/>
              <a:t>T</a:t>
            </a:r>
            <a:r>
              <a:rPr lang="en-US" sz="3600" dirty="0" smtClean="0"/>
              <a:t>ypical Cluster Architecture</a:t>
            </a:r>
            <a:endParaRPr lang="en-US" sz="36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90600" y="3733800"/>
            <a:ext cx="1295400" cy="1828800"/>
            <a:chOff x="912" y="1536"/>
            <a:chExt cx="1488" cy="2160"/>
          </a:xfrm>
        </p:grpSpPr>
        <p:sp>
          <p:nvSpPr>
            <p:cNvPr id="52228" name="Rectangle 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29" name="AutoShape 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30" name="Rectangle 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276600" y="3733800"/>
            <a:ext cx="1295400" cy="1828800"/>
            <a:chOff x="912" y="1536"/>
            <a:chExt cx="1488" cy="2160"/>
          </a:xfrm>
        </p:grpSpPr>
        <p:sp>
          <p:nvSpPr>
            <p:cNvPr id="52239" name="Rectangle 15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40" name="AutoShape 16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41" name="Rectangle 17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42" name="Rectangle 18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4384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19812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16002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30480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61" name="Text Box 37"/>
          <p:cNvSpPr txBox="1">
            <a:spLocks noChangeArrowheads="1"/>
          </p:cNvSpPr>
          <p:nvPr/>
        </p:nvSpPr>
        <p:spPr bwMode="auto">
          <a:xfrm>
            <a:off x="914400" y="5715000"/>
            <a:ext cx="38639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Each rack contains 16-64 nodes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953000" y="3733800"/>
            <a:ext cx="1295400" cy="1828800"/>
            <a:chOff x="912" y="1536"/>
            <a:chExt cx="1488" cy="2160"/>
          </a:xfrm>
        </p:grpSpPr>
        <p:sp>
          <p:nvSpPr>
            <p:cNvPr id="52263" name="Rectangle 39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4" name="AutoShape 40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65" name="Rectangle 41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66" name="Rectangle 42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7239000" y="3733800"/>
            <a:ext cx="1295400" cy="1828800"/>
            <a:chOff x="912" y="1536"/>
            <a:chExt cx="1488" cy="2160"/>
          </a:xfrm>
        </p:grpSpPr>
        <p:sp>
          <p:nvSpPr>
            <p:cNvPr id="52268" name="Rectangle 44"/>
            <p:cNvSpPr>
              <a:spLocks noChangeArrowheads="1"/>
            </p:cNvSpPr>
            <p:nvPr/>
          </p:nvSpPr>
          <p:spPr bwMode="auto">
            <a:xfrm>
              <a:off x="1200" y="2208"/>
              <a:ext cx="912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Mem</a:t>
              </a:r>
            </a:p>
          </p:txBody>
        </p:sp>
        <p:sp>
          <p:nvSpPr>
            <p:cNvPr id="52269" name="AutoShape 45"/>
            <p:cNvSpPr>
              <a:spLocks noChangeArrowheads="1"/>
            </p:cNvSpPr>
            <p:nvPr/>
          </p:nvSpPr>
          <p:spPr bwMode="auto">
            <a:xfrm>
              <a:off x="1200" y="2928"/>
              <a:ext cx="960" cy="576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Disk</a:t>
              </a:r>
            </a:p>
          </p:txBody>
        </p:sp>
        <p:sp>
          <p:nvSpPr>
            <p:cNvPr id="52270" name="Rectangle 46"/>
            <p:cNvSpPr>
              <a:spLocks noChangeArrowheads="1"/>
            </p:cNvSpPr>
            <p:nvPr/>
          </p:nvSpPr>
          <p:spPr bwMode="auto">
            <a:xfrm>
              <a:off x="1200" y="1728"/>
              <a:ext cx="9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b="1"/>
                <a:t>CPU</a:t>
              </a:r>
            </a:p>
          </p:txBody>
        </p:sp>
        <p:sp>
          <p:nvSpPr>
            <p:cNvPr id="52271" name="Rectangle 47"/>
            <p:cNvSpPr>
              <a:spLocks noChangeArrowheads="1"/>
            </p:cNvSpPr>
            <p:nvPr/>
          </p:nvSpPr>
          <p:spPr bwMode="auto">
            <a:xfrm>
              <a:off x="912" y="1536"/>
              <a:ext cx="1488" cy="21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2272" name="Text Box 48"/>
          <p:cNvSpPr txBox="1">
            <a:spLocks noChangeArrowheads="1"/>
          </p:cNvSpPr>
          <p:nvPr/>
        </p:nvSpPr>
        <p:spPr bwMode="auto">
          <a:xfrm>
            <a:off x="6400800" y="4267200"/>
            <a:ext cx="5572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…</a:t>
            </a: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5943600" y="28194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4" name="Line 50"/>
          <p:cNvSpPr>
            <a:spLocks noChangeShapeType="1"/>
          </p:cNvSpPr>
          <p:nvPr/>
        </p:nvSpPr>
        <p:spPr bwMode="auto">
          <a:xfrm flipH="1">
            <a:off x="5562600" y="3124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5" name="Line 51"/>
          <p:cNvSpPr>
            <a:spLocks noChangeShapeType="1"/>
          </p:cNvSpPr>
          <p:nvPr/>
        </p:nvSpPr>
        <p:spPr bwMode="auto">
          <a:xfrm>
            <a:off x="7010400" y="31242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6" name="Rectangle 52"/>
          <p:cNvSpPr>
            <a:spLocks noChangeArrowheads="1"/>
          </p:cNvSpPr>
          <p:nvPr/>
        </p:nvSpPr>
        <p:spPr bwMode="auto">
          <a:xfrm>
            <a:off x="3886200" y="1905000"/>
            <a:ext cx="15240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Switch</a:t>
            </a:r>
          </a:p>
        </p:txBody>
      </p:sp>
      <p:sp>
        <p:nvSpPr>
          <p:cNvPr id="52277" name="Line 53"/>
          <p:cNvSpPr>
            <a:spLocks noChangeShapeType="1"/>
          </p:cNvSpPr>
          <p:nvPr/>
        </p:nvSpPr>
        <p:spPr bwMode="auto">
          <a:xfrm flipV="1">
            <a:off x="2667000" y="22098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8" name="Line 54"/>
          <p:cNvSpPr>
            <a:spLocks noChangeShapeType="1"/>
          </p:cNvSpPr>
          <p:nvPr/>
        </p:nvSpPr>
        <p:spPr bwMode="auto">
          <a:xfrm>
            <a:off x="5105400" y="2209800"/>
            <a:ext cx="1447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79" name="Text Box 55"/>
          <p:cNvSpPr txBox="1">
            <a:spLocks noChangeArrowheads="1"/>
          </p:cNvSpPr>
          <p:nvPr/>
        </p:nvSpPr>
        <p:spPr bwMode="auto">
          <a:xfrm>
            <a:off x="533400" y="1828800"/>
            <a:ext cx="2182813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Gbps</a:t>
            </a:r>
            <a:r>
              <a:rPr lang="en-US" dirty="0"/>
              <a:t> between </a:t>
            </a:r>
          </a:p>
          <a:p>
            <a:r>
              <a:rPr lang="en-US" dirty="0"/>
              <a:t>any pair of nodes</a:t>
            </a:r>
          </a:p>
          <a:p>
            <a:r>
              <a:rPr lang="en-US" dirty="0"/>
              <a:t>in a rack</a:t>
            </a:r>
          </a:p>
        </p:txBody>
      </p:sp>
      <p:sp>
        <p:nvSpPr>
          <p:cNvPr id="52280" name="Text Box 56"/>
          <p:cNvSpPr txBox="1">
            <a:spLocks noChangeArrowheads="1"/>
          </p:cNvSpPr>
          <p:nvPr/>
        </p:nvSpPr>
        <p:spPr bwMode="auto">
          <a:xfrm>
            <a:off x="2895600" y="1447800"/>
            <a:ext cx="4308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2-10 Gbps backbone between racks</a:t>
            </a:r>
          </a:p>
        </p:txBody>
      </p:sp>
      <p:sp>
        <p:nvSpPr>
          <p:cNvPr id="8" name="Rectangle 7"/>
          <p:cNvSpPr/>
          <p:nvPr/>
        </p:nvSpPr>
        <p:spPr>
          <a:xfrm>
            <a:off x="898063" y="6260068"/>
            <a:ext cx="8169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In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2011 it was estimated that Google had </a:t>
            </a:r>
            <a:r>
              <a:rPr lang="en-US" dirty="0">
                <a:latin typeface="Arial" pitchFamily="34" charset="0"/>
                <a:cs typeface="Arial" pitchFamily="34" charset="0"/>
              </a:rPr>
              <a:t>1M machines, </a:t>
            </a:r>
            <a:r>
              <a:rPr lang="en-US" dirty="0">
                <a:latin typeface="Arial" pitchFamily="34" charset="0"/>
                <a:cs typeface="Arial" pitchFamily="34" charset="0"/>
                <a:hlinkClick r:id="rId3"/>
              </a:rPr>
              <a:t>http://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3"/>
              </a:rPr>
              <a:t>bit.ly/Shh0RO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9" name="Picture 2" descr="http://www.filecluster.com/reviews/wp-content/uploads/2008/11/server_rack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"/>
            <a:ext cx="1890142" cy="137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0" y="1411925"/>
            <a:ext cx="1865835" cy="14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9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actually want in big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/>
              <a:t>Scales out with more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 smtClean="0"/>
              <a:t>Cheaper </a:t>
            </a:r>
            <a:r>
              <a:rPr lang="en-US" dirty="0"/>
              <a:t>than parallel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Able to run on cheap hardware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Ability to use any processing tool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High-level</a:t>
            </a:r>
            <a:r>
              <a: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programming</a:t>
            </a:r>
            <a:r>
              <a: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zh-C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paradigm</a:t>
            </a:r>
            <a:r>
              <a: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60" y="4605532"/>
            <a:ext cx="4067617" cy="20098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123" y="4605532"/>
            <a:ext cx="4067617" cy="20098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54" y="1541029"/>
            <a:ext cx="1191912" cy="90420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123" y="1461059"/>
            <a:ext cx="1363468" cy="1363468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104227" y="3245988"/>
            <a:ext cx="6935546" cy="451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level Programming interface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3" name="Lightning Bolt 42"/>
          <p:cNvSpPr/>
          <p:nvPr/>
        </p:nvSpPr>
        <p:spPr>
          <a:xfrm>
            <a:off x="5499857" y="3725918"/>
            <a:ext cx="381965" cy="7858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ghtning Bolt 43"/>
          <p:cNvSpPr/>
          <p:nvPr/>
        </p:nvSpPr>
        <p:spPr>
          <a:xfrm>
            <a:off x="2986408" y="3725918"/>
            <a:ext cx="381965" cy="7858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ghtning Bolt 44"/>
          <p:cNvSpPr/>
          <p:nvPr/>
        </p:nvSpPr>
        <p:spPr>
          <a:xfrm>
            <a:off x="3948773" y="2413238"/>
            <a:ext cx="381965" cy="78588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are the challenges in 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analytics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distribute </a:t>
            </a:r>
            <a:r>
              <a:rPr lang="en-US" dirty="0"/>
              <a:t>computation?</a:t>
            </a:r>
            <a:endParaRPr lang="zh-CN" altLang="en-US" dirty="0"/>
          </a:p>
          <a:p>
            <a:pPr lvl="1"/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chunks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endParaRPr lang="en-US" dirty="0"/>
          </a:p>
          <a:p>
            <a:pPr lvl="1"/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dirty="0"/>
              <a:t>Machines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dirty="0"/>
              <a:t>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People estimated Google had ~1M machines in 2011</a:t>
            </a:r>
          </a:p>
          <a:p>
            <a:pPr lvl="3"/>
            <a:r>
              <a:rPr lang="en-US" dirty="0"/>
              <a:t>1,000 machines fail every day!</a:t>
            </a:r>
          </a:p>
          <a:p>
            <a:r>
              <a:rPr lang="en-US" dirty="0"/>
              <a:t>How can we make it </a:t>
            </a:r>
            <a:r>
              <a:rPr lang="en-US" b="1" dirty="0">
                <a:solidFill>
                  <a:srgbClr val="0432FF"/>
                </a:solidFill>
              </a:rPr>
              <a:t>easy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432FF"/>
                </a:solidFill>
              </a:rPr>
              <a:t>robust</a:t>
            </a:r>
            <a:r>
              <a:rPr lang="en-US" dirty="0" smtClean="0">
                <a:solidFill>
                  <a:srgbClr val="0432FF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dirty="0"/>
              <a:t>write distributed programs?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 and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90689"/>
            <a:ext cx="7981950" cy="4467043"/>
          </a:xfrm>
        </p:spPr>
        <p:txBody>
          <a:bodyPr>
            <a:normAutofit/>
          </a:bodyPr>
          <a:lstStyle/>
          <a:p>
            <a:r>
              <a:rPr lang="en-US" dirty="0" smtClean="0"/>
              <a:t>Idea</a:t>
            </a:r>
            <a:endParaRPr lang="en-US" b="1" dirty="0" smtClean="0"/>
          </a:p>
          <a:p>
            <a:pPr lvl="1"/>
            <a:r>
              <a:rPr lang="en-US" dirty="0" smtClean="0"/>
              <a:t>Store </a:t>
            </a:r>
            <a:r>
              <a:rPr lang="en-US" dirty="0" smtClean="0"/>
              <a:t>files multiple times for reliability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paradigm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Hadoop</a:t>
            </a:r>
          </a:p>
          <a:p>
            <a:pPr lvl="2"/>
            <a:endParaRPr lang="en-US" sz="15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10" y="3179100"/>
            <a:ext cx="5552478" cy="31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Hadoop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An </a:t>
            </a:r>
            <a:r>
              <a:rPr lang="en-US" dirty="0" smtClean="0"/>
              <a:t>open-source </a:t>
            </a:r>
            <a:r>
              <a:rPr lang="en-US" dirty="0"/>
              <a:t>implementation of frameworks for reliable, scalable, distributed computing and data storage.</a:t>
            </a:r>
          </a:p>
          <a:p>
            <a:r>
              <a:rPr lang="en-US" dirty="0"/>
              <a:t>It is a flexible and highly-available architecture for large scale computation and data processing on a network of commodity hardware</a:t>
            </a:r>
            <a:r>
              <a:rPr lang="en-US" dirty="0" smtClean="0"/>
              <a:t>.</a:t>
            </a:r>
          </a:p>
          <a:p>
            <a:r>
              <a:rPr lang="en-US" sz="3000" dirty="0"/>
              <a:t>Handles thousands of nodes and petabytes </a:t>
            </a:r>
            <a:r>
              <a:rPr lang="en-US" sz="3000" dirty="0" smtClean="0"/>
              <a:t>of data</a:t>
            </a:r>
            <a:endParaRPr lang="en-US" sz="3000" dirty="0"/>
          </a:p>
          <a:p>
            <a:r>
              <a:rPr lang="en-US" sz="3000" dirty="0"/>
              <a:t>Hadoop subprojects:</a:t>
            </a:r>
          </a:p>
          <a:p>
            <a:pPr lvl="1"/>
            <a:r>
              <a:rPr lang="en-US" b="1" dirty="0" smtClean="0"/>
              <a:t>HDFS</a:t>
            </a:r>
            <a:r>
              <a:rPr lang="en-US" dirty="0"/>
              <a:t>: Hadoop Distributed File System with high throughput access to application data</a:t>
            </a:r>
          </a:p>
          <a:p>
            <a:pPr lvl="1"/>
            <a:r>
              <a:rPr lang="en-US" b="1" dirty="0" err="1"/>
              <a:t>MapReduce</a:t>
            </a:r>
            <a:r>
              <a:rPr lang="en-US" dirty="0"/>
              <a:t>: A software framework for distributed processing of large data sets on computer </a:t>
            </a:r>
            <a:r>
              <a:rPr lang="en-US" dirty="0" smtClean="0"/>
              <a:t>clusters</a:t>
            </a:r>
          </a:p>
          <a:p>
            <a:pPr lvl="1"/>
            <a:r>
              <a:rPr lang="en-US" altLang="en-US" dirty="0" smtClean="0"/>
              <a:t>and some others (</a:t>
            </a:r>
            <a:r>
              <a:rPr lang="en-US" altLang="en-US" dirty="0" err="1" smtClean="0"/>
              <a:t>e.g</a:t>
            </a:r>
            <a:r>
              <a:rPr lang="en-US" altLang="en-US" dirty="0" smtClean="0"/>
              <a:t>, HIVE, HBASE)…</a:t>
            </a:r>
            <a:endParaRPr lang="en-US" alt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5" y="230190"/>
            <a:ext cx="3599727" cy="8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Head first </a:t>
            </a:r>
            <a:r>
              <a:rPr lang="en-US" dirty="0" err="1" smtClean="0">
                <a:solidFill>
                  <a:srgbClr val="0432FF"/>
                </a:solidFill>
              </a:rPr>
              <a:t>MapReduce</a:t>
            </a:r>
            <a:endParaRPr lang="en-US" dirty="0" smtClean="0">
              <a:solidFill>
                <a:srgbClr val="0432FF"/>
              </a:solidFill>
            </a:endParaRPr>
          </a:p>
          <a:p>
            <a:r>
              <a:rPr lang="en-US" sz="2800" dirty="0" smtClean="0"/>
              <a:t>Next class</a:t>
            </a:r>
            <a:endParaRPr lang="en-US" sz="2400" dirty="0"/>
          </a:p>
          <a:p>
            <a:pPr lvl="1"/>
            <a:r>
              <a:rPr lang="en-US" sz="2400" dirty="0" smtClean="0"/>
              <a:t>Head </a:t>
            </a:r>
            <a:r>
              <a:rPr lang="en-US" sz="2400" dirty="0" smtClean="0"/>
              <a:t>first </a:t>
            </a:r>
            <a:r>
              <a:rPr lang="en-US" sz="2400" dirty="0" err="1" smtClean="0"/>
              <a:t>HDFS+Hadoop</a:t>
            </a:r>
            <a:r>
              <a:rPr lang="en-US" sz="2400" dirty="0" smtClean="0"/>
              <a:t> </a:t>
            </a:r>
            <a:r>
              <a:rPr lang="en-US" sz="2400" dirty="0" smtClean="0"/>
              <a:t>cluster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Lab</a:t>
            </a:r>
          </a:p>
          <a:p>
            <a:pPr lvl="2"/>
            <a:r>
              <a:rPr lang="en-US" dirty="0" smtClean="0"/>
              <a:t>Hadoop installation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9206" y="532435"/>
            <a:ext cx="810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Schedule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1803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1049498" y="624658"/>
            <a:ext cx="6242553" cy="4657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206">
              <a:lnSpc>
                <a:spcPts val="3666"/>
              </a:lnSpc>
              <a:spcBef>
                <a:spcPts val="183"/>
              </a:spcBef>
            </a:pPr>
            <a:r>
              <a:rPr sz="4400" dirty="0">
                <a:solidFill>
                  <a:srgbClr val="414455"/>
                </a:solidFill>
                <a:cs typeface="Trebuchet MS"/>
              </a:rPr>
              <a:t>Had</a:t>
            </a:r>
            <a:r>
              <a:rPr sz="4400" spc="-4" dirty="0">
                <a:solidFill>
                  <a:srgbClr val="414455"/>
                </a:solidFill>
                <a:cs typeface="Trebuchet MS"/>
              </a:rPr>
              <a:t>o</a:t>
            </a:r>
            <a:r>
              <a:rPr sz="4400" dirty="0">
                <a:solidFill>
                  <a:srgbClr val="414455"/>
                </a:solidFill>
                <a:cs typeface="Trebuchet MS"/>
              </a:rPr>
              <a:t>op </a:t>
            </a:r>
            <a:r>
              <a:rPr sz="4800" dirty="0">
                <a:solidFill>
                  <a:srgbClr val="414455"/>
                </a:solidFill>
                <a:cs typeface="Trebuchet MS"/>
              </a:rPr>
              <a:t>Map</a:t>
            </a:r>
            <a:r>
              <a:rPr sz="4800" spc="-140" dirty="0">
                <a:solidFill>
                  <a:srgbClr val="414455"/>
                </a:solidFill>
                <a:cs typeface="Trebuchet MS"/>
              </a:rPr>
              <a:t>R</a:t>
            </a:r>
            <a:r>
              <a:rPr sz="4800" dirty="0">
                <a:solidFill>
                  <a:srgbClr val="414455"/>
                </a:solidFill>
                <a:cs typeface="Trebuchet MS"/>
              </a:rPr>
              <a:t>educe</a:t>
            </a:r>
            <a:endParaRPr sz="4400" dirty="0"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6056" y="1605844"/>
            <a:ext cx="7662440" cy="43898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4106" marR="43228" indent="-342900">
              <a:lnSpc>
                <a:spcPts val="2413"/>
              </a:lnSpc>
              <a:spcBef>
                <a:spcPts val="120"/>
              </a:spcBef>
              <a:buFont typeface="Arial" charset="0"/>
              <a:buChar char="•"/>
            </a:pPr>
            <a:r>
              <a:rPr sz="2250" dirty="0">
                <a:cs typeface="Georgia"/>
              </a:rPr>
              <a:t>MapReduce is</a:t>
            </a:r>
            <a:r>
              <a:rPr sz="2250" spc="16" dirty="0">
                <a:cs typeface="Georgia"/>
              </a:rPr>
              <a:t> </a:t>
            </a:r>
            <a:r>
              <a:rPr sz="2250" dirty="0">
                <a:cs typeface="Georgia"/>
              </a:rPr>
              <a:t>a</a:t>
            </a:r>
            <a:r>
              <a:rPr sz="2250" spc="11" dirty="0">
                <a:cs typeface="Georgia"/>
              </a:rPr>
              <a:t> </a:t>
            </a:r>
            <a:r>
              <a:rPr sz="2250" dirty="0">
                <a:solidFill>
                  <a:srgbClr val="0432FF"/>
                </a:solidFill>
                <a:cs typeface="Georgia"/>
              </a:rPr>
              <a:t>programming</a:t>
            </a:r>
            <a:r>
              <a:rPr sz="2250" spc="49" dirty="0">
                <a:solidFill>
                  <a:srgbClr val="0432FF"/>
                </a:solidFill>
                <a:cs typeface="Georgia"/>
              </a:rPr>
              <a:t> </a:t>
            </a:r>
            <a:r>
              <a:rPr sz="2250" dirty="0">
                <a:solidFill>
                  <a:srgbClr val="0432FF"/>
                </a:solidFill>
                <a:cs typeface="Georgia"/>
              </a:rPr>
              <a:t>model </a:t>
            </a:r>
            <a:r>
              <a:rPr sz="2250" dirty="0">
                <a:cs typeface="Georgia"/>
              </a:rPr>
              <a:t>and</a:t>
            </a:r>
            <a:r>
              <a:rPr sz="2250" spc="11" dirty="0">
                <a:cs typeface="Georgia"/>
              </a:rPr>
              <a:t> </a:t>
            </a:r>
            <a:r>
              <a:rPr sz="2250" dirty="0" smtClean="0">
                <a:cs typeface="Georgia"/>
              </a:rPr>
              <a:t>software</a:t>
            </a:r>
            <a:r>
              <a:rPr lang="en-US" sz="2250" dirty="0" smtClean="0">
                <a:cs typeface="Georgia"/>
              </a:rPr>
              <a:t> </a:t>
            </a:r>
            <a:r>
              <a:rPr sz="2250" dirty="0" smtClean="0">
                <a:cs typeface="Georgia"/>
              </a:rPr>
              <a:t>framework</a:t>
            </a:r>
            <a:r>
              <a:rPr sz="2250" spc="29" dirty="0" smtClean="0">
                <a:cs typeface="Georgia"/>
              </a:rPr>
              <a:t> </a:t>
            </a:r>
            <a:r>
              <a:rPr sz="2250" dirty="0">
                <a:cs typeface="Georgia"/>
              </a:rPr>
              <a:t>first</a:t>
            </a:r>
            <a:r>
              <a:rPr sz="2250" spc="15" dirty="0">
                <a:cs typeface="Georgia"/>
              </a:rPr>
              <a:t> </a:t>
            </a:r>
            <a:r>
              <a:rPr sz="2250" dirty="0">
                <a:cs typeface="Georgia"/>
              </a:rPr>
              <a:t>developed by Google (</a:t>
            </a:r>
            <a:r>
              <a:rPr sz="2250" dirty="0" smtClean="0">
                <a:cs typeface="Georgia"/>
              </a:rPr>
              <a:t>Google’s</a:t>
            </a:r>
            <a:r>
              <a:rPr lang="en-US" sz="2250" dirty="0" smtClean="0">
                <a:cs typeface="Georgia"/>
              </a:rPr>
              <a:t> </a:t>
            </a:r>
            <a:r>
              <a:rPr sz="2250" dirty="0" smtClean="0">
                <a:cs typeface="Georgia"/>
              </a:rPr>
              <a:t>MapReduce </a:t>
            </a:r>
            <a:r>
              <a:rPr sz="2250" dirty="0">
                <a:cs typeface="Georgia"/>
              </a:rPr>
              <a:t>paper</a:t>
            </a:r>
            <a:r>
              <a:rPr sz="2250" spc="20" dirty="0">
                <a:cs typeface="Georgia"/>
              </a:rPr>
              <a:t> </a:t>
            </a:r>
            <a:r>
              <a:rPr sz="2250" dirty="0">
                <a:cs typeface="Georgia"/>
              </a:rPr>
              <a:t>submitted</a:t>
            </a:r>
            <a:r>
              <a:rPr sz="2250" spc="14" dirty="0">
                <a:cs typeface="Georgia"/>
              </a:rPr>
              <a:t> </a:t>
            </a:r>
            <a:r>
              <a:rPr sz="2250" dirty="0">
                <a:cs typeface="Georgia"/>
              </a:rPr>
              <a:t>in</a:t>
            </a:r>
            <a:r>
              <a:rPr sz="2250" spc="19" dirty="0">
                <a:cs typeface="Georgia"/>
              </a:rPr>
              <a:t> </a:t>
            </a:r>
            <a:r>
              <a:rPr sz="2250" dirty="0">
                <a:cs typeface="Georgia"/>
              </a:rPr>
              <a:t>2004)</a:t>
            </a:r>
          </a:p>
          <a:p>
            <a:pPr marL="392437" indent="-342900">
              <a:lnSpc>
                <a:spcPts val="2413"/>
              </a:lnSpc>
              <a:spcBef>
                <a:spcPts val="120"/>
              </a:spcBef>
              <a:buFont typeface="Arial" charset="0"/>
              <a:buChar char="•"/>
            </a:pPr>
            <a:r>
              <a:rPr sz="2250" dirty="0">
                <a:cs typeface="Georgia"/>
              </a:rPr>
              <a:t>Intended</a:t>
            </a:r>
            <a:r>
              <a:rPr sz="2250" spc="8" dirty="0">
                <a:cs typeface="Georgia"/>
              </a:rPr>
              <a:t> </a:t>
            </a:r>
            <a:r>
              <a:rPr sz="2250" dirty="0">
                <a:cs typeface="Georgia"/>
              </a:rPr>
              <a:t>to facilitate</a:t>
            </a:r>
            <a:r>
              <a:rPr sz="2250" spc="49" dirty="0">
                <a:cs typeface="Georgia"/>
              </a:rPr>
              <a:t> </a:t>
            </a:r>
            <a:r>
              <a:rPr sz="2250" dirty="0">
                <a:cs typeface="Georgia"/>
              </a:rPr>
              <a:t>and</a:t>
            </a:r>
            <a:r>
              <a:rPr sz="2250" spc="11" dirty="0">
                <a:cs typeface="Georgia"/>
              </a:rPr>
              <a:t> </a:t>
            </a:r>
            <a:r>
              <a:rPr sz="2250" dirty="0">
                <a:cs typeface="Georgia"/>
              </a:rPr>
              <a:t>simplify</a:t>
            </a:r>
            <a:r>
              <a:rPr sz="2250" spc="40" dirty="0">
                <a:cs typeface="Georgia"/>
              </a:rPr>
              <a:t> </a:t>
            </a:r>
            <a:r>
              <a:rPr sz="2250" dirty="0">
                <a:cs typeface="Georgia"/>
              </a:rPr>
              <a:t>the processing</a:t>
            </a:r>
            <a:r>
              <a:rPr sz="2250" spc="28" dirty="0">
                <a:cs typeface="Georgia"/>
              </a:rPr>
              <a:t> </a:t>
            </a:r>
            <a:r>
              <a:rPr sz="2250" dirty="0" smtClean="0">
                <a:cs typeface="Georgia"/>
              </a:rPr>
              <a:t>of</a:t>
            </a:r>
            <a:r>
              <a:rPr lang="en-US" sz="2250" dirty="0" smtClean="0">
                <a:cs typeface="Georgia"/>
              </a:rPr>
              <a:t> vast</a:t>
            </a:r>
            <a:r>
              <a:rPr lang="en-US" sz="2250" spc="11" dirty="0" smtClean="0">
                <a:cs typeface="Georgia"/>
              </a:rPr>
              <a:t> </a:t>
            </a:r>
            <a:r>
              <a:rPr lang="en-US" sz="2250" dirty="0">
                <a:cs typeface="Georgia"/>
              </a:rPr>
              <a:t>amounts</a:t>
            </a:r>
            <a:r>
              <a:rPr lang="en-US" sz="2250" spc="11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of data</a:t>
            </a:r>
            <a:r>
              <a:rPr lang="en-US" sz="2250" spc="22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in</a:t>
            </a:r>
            <a:r>
              <a:rPr lang="en-US" sz="2250" spc="19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parallel</a:t>
            </a:r>
            <a:r>
              <a:rPr lang="en-US" sz="2250" spc="32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on large</a:t>
            </a:r>
            <a:r>
              <a:rPr lang="en-US" sz="2250" spc="20" dirty="0">
                <a:cs typeface="Georgia"/>
              </a:rPr>
              <a:t> </a:t>
            </a:r>
            <a:r>
              <a:rPr lang="en-US" sz="2250" dirty="0" smtClean="0">
                <a:cs typeface="Georgia"/>
              </a:rPr>
              <a:t>clusters in</a:t>
            </a:r>
            <a:r>
              <a:rPr lang="en-US" sz="2250" spc="19" dirty="0" smtClean="0">
                <a:cs typeface="Georgia"/>
              </a:rPr>
              <a:t> </a:t>
            </a:r>
            <a:r>
              <a:rPr lang="en-US" sz="2250" dirty="0">
                <a:cs typeface="Georgia"/>
              </a:rPr>
              <a:t>a</a:t>
            </a:r>
            <a:r>
              <a:rPr lang="en-US" sz="2250" spc="11" dirty="0">
                <a:cs typeface="Georgia"/>
              </a:rPr>
              <a:t> </a:t>
            </a:r>
            <a:r>
              <a:rPr lang="en-US" sz="2250" b="1" dirty="0">
                <a:cs typeface="Georgia"/>
              </a:rPr>
              <a:t>reliable,</a:t>
            </a:r>
            <a:r>
              <a:rPr lang="en-US" sz="2250" b="1" spc="33" dirty="0">
                <a:cs typeface="Georgia"/>
              </a:rPr>
              <a:t> </a:t>
            </a:r>
            <a:r>
              <a:rPr lang="en-US" sz="2250" b="1" dirty="0" smtClean="0">
                <a:cs typeface="Georgia"/>
              </a:rPr>
              <a:t>fault-tolerant mann</a:t>
            </a:r>
            <a:r>
              <a:rPr lang="en-US" sz="2250" b="1" spc="4" dirty="0" smtClean="0">
                <a:cs typeface="Georgia"/>
              </a:rPr>
              <a:t>e</a:t>
            </a:r>
            <a:r>
              <a:rPr lang="en-US" sz="2250" b="1" dirty="0" smtClean="0">
                <a:cs typeface="Georgia"/>
              </a:rPr>
              <a:t>r</a:t>
            </a:r>
            <a:endParaRPr lang="en-US" sz="2250" b="1" dirty="0">
              <a:cs typeface="Georgia"/>
            </a:endParaRPr>
          </a:p>
          <a:p>
            <a:pPr marL="882889" marR="43228" lvl="1" indent="-342900">
              <a:lnSpc>
                <a:spcPct val="94685"/>
              </a:lnSpc>
              <a:spcBef>
                <a:spcPts val="116"/>
              </a:spcBef>
              <a:buFont typeface="Arial" charset="0"/>
              <a:buChar char="•"/>
            </a:pPr>
            <a:r>
              <a:rPr lang="en-US" sz="2074" dirty="0" smtClean="0">
                <a:solidFill>
                  <a:srgbClr val="437F85"/>
                </a:solidFill>
                <a:cs typeface="Georgia"/>
              </a:rPr>
              <a:t>Petabytes</a:t>
            </a:r>
            <a:r>
              <a:rPr lang="en-US" sz="2074" spc="92" dirty="0" smtClean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of</a:t>
            </a:r>
            <a:r>
              <a:rPr lang="en-US" sz="2074" spc="22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data</a:t>
            </a:r>
            <a:endParaRPr lang="en-US" sz="2074" dirty="0">
              <a:cs typeface="Georgia"/>
            </a:endParaRPr>
          </a:p>
          <a:p>
            <a:pPr marL="882889" marR="43228" lvl="1" indent="-342900">
              <a:lnSpc>
                <a:spcPct val="94685"/>
              </a:lnSpc>
              <a:spcBef>
                <a:spcPts val="88"/>
              </a:spcBef>
              <a:buFont typeface="Arial" charset="0"/>
              <a:buChar char="•"/>
            </a:pPr>
            <a:r>
              <a:rPr lang="en-US" sz="2074" dirty="0" smtClean="0">
                <a:solidFill>
                  <a:srgbClr val="437F85"/>
                </a:solidFill>
                <a:cs typeface="Georgia"/>
              </a:rPr>
              <a:t>Thousands</a:t>
            </a:r>
            <a:r>
              <a:rPr lang="en-US" sz="2074" spc="104" dirty="0" smtClean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of</a:t>
            </a:r>
            <a:r>
              <a:rPr lang="en-US" sz="2074" spc="22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nodes</a:t>
            </a:r>
            <a:endParaRPr lang="en-US" sz="2074" dirty="0">
              <a:cs typeface="Georgia"/>
            </a:endParaRPr>
          </a:p>
          <a:p>
            <a:pPr marL="354106" marR="43228" indent="-342900">
              <a:lnSpc>
                <a:spcPct val="94685"/>
              </a:lnSpc>
              <a:spcBef>
                <a:spcPts val="168"/>
              </a:spcBef>
              <a:buFont typeface="Arial" charset="0"/>
              <a:buChar char="•"/>
            </a:pPr>
            <a:r>
              <a:rPr lang="en-US" sz="2250" dirty="0">
                <a:cs typeface="Georgia"/>
              </a:rPr>
              <a:t>Computational</a:t>
            </a:r>
            <a:r>
              <a:rPr lang="en-US" sz="2250" spc="22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processing</a:t>
            </a:r>
            <a:r>
              <a:rPr lang="en-US" sz="2250" spc="28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occurs</a:t>
            </a:r>
            <a:r>
              <a:rPr lang="en-US" sz="2250" spc="9" dirty="0">
                <a:cs typeface="Georgia"/>
              </a:rPr>
              <a:t> </a:t>
            </a:r>
            <a:r>
              <a:rPr lang="en-US" sz="2250" dirty="0">
                <a:cs typeface="Georgia"/>
              </a:rPr>
              <a:t>on both:</a:t>
            </a:r>
          </a:p>
          <a:p>
            <a:pPr marL="882889" marR="43228" lvl="1" indent="-342900">
              <a:lnSpc>
                <a:spcPct val="94685"/>
              </a:lnSpc>
              <a:spcBef>
                <a:spcPts val="154"/>
              </a:spcBef>
              <a:buFont typeface="Arial" charset="0"/>
              <a:buChar char="•"/>
            </a:pPr>
            <a:r>
              <a:rPr lang="en-US" sz="2074" dirty="0" smtClean="0">
                <a:solidFill>
                  <a:srgbClr val="437F85"/>
                </a:solidFill>
                <a:cs typeface="Georgia"/>
              </a:rPr>
              <a:t>Unstructu</a:t>
            </a:r>
            <a:r>
              <a:rPr lang="en-US" sz="2074" spc="-4" dirty="0" smtClean="0">
                <a:solidFill>
                  <a:srgbClr val="437F85"/>
                </a:solidFill>
                <a:cs typeface="Georgia"/>
              </a:rPr>
              <a:t>r</a:t>
            </a:r>
            <a:r>
              <a:rPr lang="en-US" sz="2074" dirty="0" smtClean="0">
                <a:solidFill>
                  <a:srgbClr val="437F85"/>
                </a:solidFill>
                <a:cs typeface="Georgia"/>
              </a:rPr>
              <a:t>ed</a:t>
            </a:r>
            <a:r>
              <a:rPr lang="en-US" sz="2074" spc="127" dirty="0" smtClean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data</a:t>
            </a:r>
            <a:r>
              <a:rPr lang="en-US" sz="2074" spc="44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:</a:t>
            </a:r>
            <a:r>
              <a:rPr lang="en-US" sz="2074" spc="6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 err="1">
                <a:solidFill>
                  <a:srgbClr val="437F85"/>
                </a:solidFill>
                <a:cs typeface="Georgia"/>
              </a:rPr>
              <a:t>filesystem</a:t>
            </a:r>
            <a:endParaRPr lang="en-US" sz="2074" dirty="0">
              <a:cs typeface="Georgia"/>
            </a:endParaRPr>
          </a:p>
          <a:p>
            <a:pPr marL="882889" marR="43228" lvl="1" indent="-342900">
              <a:lnSpc>
                <a:spcPct val="94685"/>
              </a:lnSpc>
              <a:spcBef>
                <a:spcPts val="172"/>
              </a:spcBef>
              <a:buFont typeface="Arial" charset="0"/>
              <a:buChar char="•"/>
            </a:pPr>
            <a:r>
              <a:rPr lang="en-US" sz="2074" dirty="0" smtClean="0">
                <a:solidFill>
                  <a:srgbClr val="437F85"/>
                </a:solidFill>
                <a:cs typeface="Georgia"/>
              </a:rPr>
              <a:t>Structured</a:t>
            </a:r>
            <a:r>
              <a:rPr lang="en-US" sz="2074" spc="102" dirty="0" smtClean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data</a:t>
            </a:r>
            <a:r>
              <a:rPr lang="en-US" sz="2074" spc="44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:</a:t>
            </a:r>
            <a:r>
              <a:rPr lang="en-US" sz="2074" spc="11" dirty="0">
                <a:solidFill>
                  <a:srgbClr val="437F85"/>
                </a:solidFill>
                <a:cs typeface="Georgia"/>
              </a:rPr>
              <a:t> </a:t>
            </a:r>
            <a:r>
              <a:rPr lang="en-US" sz="2074" dirty="0">
                <a:solidFill>
                  <a:srgbClr val="437F85"/>
                </a:solidFill>
                <a:cs typeface="Georgia"/>
              </a:rPr>
              <a:t>database</a:t>
            </a:r>
            <a:endParaRPr lang="en-US" sz="2074" dirty="0">
              <a:cs typeface="Georgia"/>
            </a:endParaRPr>
          </a:p>
          <a:p>
            <a:pPr marL="354106" indent="-342900">
              <a:lnSpc>
                <a:spcPct val="94685"/>
              </a:lnSpc>
              <a:spcBef>
                <a:spcPts val="23"/>
              </a:spcBef>
              <a:buFont typeface="Arial" charset="0"/>
              <a:buChar char="•"/>
            </a:pPr>
            <a:endParaRPr sz="2250" dirty="0"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909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</a:t>
            </a:r>
            <a:r>
              <a:rPr lang="en-US" sz="3200" dirty="0"/>
              <a:t>have a </a:t>
            </a:r>
            <a:r>
              <a:rPr lang="en-US" sz="3200" dirty="0" smtClean="0"/>
              <a:t>huge text document</a:t>
            </a:r>
          </a:p>
          <a:p>
            <a:pPr lvl="8"/>
            <a:endParaRPr lang="en-US" sz="2000" dirty="0" smtClean="0"/>
          </a:p>
          <a:p>
            <a:r>
              <a:rPr lang="en-US" sz="3200" dirty="0" smtClean="0"/>
              <a:t>Count </a:t>
            </a:r>
            <a:r>
              <a:rPr lang="en-US" sz="3200" dirty="0"/>
              <a:t>the number of times each </a:t>
            </a:r>
            <a:r>
              <a:rPr lang="en-US" sz="3200" dirty="0" smtClean="0"/>
              <a:t>distinct </a:t>
            </a:r>
            <a:r>
              <a:rPr lang="en-US" sz="3200" dirty="0"/>
              <a:t>word appears in the </a:t>
            </a:r>
            <a:r>
              <a:rPr lang="en-US" sz="3200" dirty="0" smtClean="0"/>
              <a:t>file</a:t>
            </a:r>
          </a:p>
          <a:p>
            <a:pPr lvl="8"/>
            <a:endParaRPr lang="en-US" sz="2000" dirty="0"/>
          </a:p>
          <a:p>
            <a:r>
              <a:rPr lang="en-US" sz="3200" b="1" dirty="0">
                <a:solidFill>
                  <a:srgbClr val="008000"/>
                </a:solidFill>
              </a:rPr>
              <a:t>Sample application: </a:t>
            </a:r>
            <a:endParaRPr lang="en-US" sz="3200" b="1" dirty="0" smtClean="0">
              <a:solidFill>
                <a:srgbClr val="008000"/>
              </a:solidFill>
            </a:endParaRPr>
          </a:p>
          <a:p>
            <a:pPr lvl="1"/>
            <a:r>
              <a:rPr lang="en-US" sz="2800" dirty="0" smtClean="0"/>
              <a:t>Analyze </a:t>
            </a:r>
            <a:r>
              <a:rPr lang="en-US" sz="2800" dirty="0"/>
              <a:t>web server logs to find popular URLs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9206" y="532435"/>
            <a:ext cx="810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A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working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example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of</a:t>
            </a:r>
            <a:r>
              <a:rPr lang="zh-CN" altLang="en-US" sz="4000" b="1" dirty="0"/>
              <a:t> </a:t>
            </a:r>
            <a:r>
              <a:rPr lang="en-US" altLang="zh-CN" sz="4000" b="1" dirty="0" err="1" smtClean="0"/>
              <a:t>MapReduce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16325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Approaches</a:t>
            </a:r>
            <a:endParaRPr lang="en-US" dirty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H</a:t>
            </a:r>
            <a:r>
              <a:rPr lang="en-US" dirty="0" err="1" smtClean="0"/>
              <a:t>ashtable</a:t>
            </a:r>
            <a:r>
              <a:rPr lang="zh-CN" altLang="en-US" dirty="0"/>
              <a:t> </a:t>
            </a:r>
            <a:r>
              <a:rPr lang="en-US" altLang="zh-CN" dirty="0" smtClean="0"/>
              <a:t>solution</a:t>
            </a:r>
            <a:endParaRPr lang="zh-CN" altLang="en-US" dirty="0"/>
          </a:p>
          <a:p>
            <a:pPr lvl="1"/>
            <a:r>
              <a:rPr lang="en-US" altLang="zh-CN" dirty="0" smtClean="0"/>
              <a:t>Maintain</a:t>
            </a:r>
            <a:r>
              <a:rPr lang="zh-CN" altLang="en-US" dirty="0" smtClean="0"/>
              <a:t> </a:t>
            </a:r>
            <a:r>
              <a:rPr lang="en-US" dirty="0" smtClean="0"/>
              <a:t>&lt;word</a:t>
            </a:r>
            <a:r>
              <a:rPr lang="en-US" dirty="0"/>
              <a:t>, count&gt; pairs </a:t>
            </a:r>
            <a:endParaRPr lang="zh-CN" altLang="en-US" dirty="0" smtClean="0"/>
          </a:p>
          <a:p>
            <a:r>
              <a:rPr lang="en-US" altLang="zh-CN" dirty="0" smtClean="0"/>
              <a:t>Problem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files?</a:t>
            </a:r>
            <a:endParaRPr lang="zh-CN" alt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274001"/>
            <a:ext cx="4000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2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Part I: Big Data Engineer</a:t>
            </a:r>
          </a:p>
          <a:p>
            <a:pPr lvl="1"/>
            <a:r>
              <a:rPr lang="en-US" dirty="0" smtClean="0"/>
              <a:t>Data management, query processing</a:t>
            </a:r>
          </a:p>
          <a:p>
            <a:r>
              <a:rPr lang="en-US" b="1" dirty="0" smtClean="0"/>
              <a:t>Part II: Big Data Scientist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ining big data</a:t>
            </a:r>
          </a:p>
          <a:p>
            <a:r>
              <a:rPr lang="en-US" b="1" dirty="0" smtClean="0"/>
              <a:t>Part III: Big Data Architect</a:t>
            </a:r>
          </a:p>
          <a:p>
            <a:pPr lvl="1"/>
            <a:r>
              <a:rPr lang="en-US" dirty="0" smtClean="0"/>
              <a:t>Real-world big data pipeline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UIC IDS561: Big Data Analytics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18" y="5482567"/>
            <a:ext cx="1477284" cy="826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82" y="4874363"/>
            <a:ext cx="1103018" cy="535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500" y="4953123"/>
            <a:ext cx="1650465" cy="10381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864" y="5529215"/>
            <a:ext cx="1175989" cy="6124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613" y="5874103"/>
            <a:ext cx="1306373" cy="6866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372" y="2796411"/>
            <a:ext cx="3140296" cy="1791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418" y="4711837"/>
            <a:ext cx="1724730" cy="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8600" y="3468468"/>
            <a:ext cx="1799749" cy="3008532"/>
            <a:chOff x="228600" y="3468468"/>
            <a:chExt cx="1799749" cy="3008532"/>
          </a:xfrm>
        </p:grpSpPr>
        <p:sp>
          <p:nvSpPr>
            <p:cNvPr id="5" name="Rectangle 4"/>
            <p:cNvSpPr/>
            <p:nvPr/>
          </p:nvSpPr>
          <p:spPr>
            <a:xfrm>
              <a:off x="228600" y="3468468"/>
              <a:ext cx="1600200" cy="2627531"/>
            </a:xfrm>
            <a:prstGeom prst="rect">
              <a:avLst/>
            </a:prstGeom>
            <a:ln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r>
                <a:rPr lang="en-US" sz="1100" dirty="0" smtClean="0">
                  <a:latin typeface="Arial Narrow" pitchFamily="34" charset="0"/>
                  <a:cs typeface="Arial" pitchFamily="34" charset="0"/>
                </a:rPr>
                <a:t>The crew of the space shuttle Endeavor recently returned to Earth as ambassadors, harbingers of a new era of space exploration. Scientists at NASA are saying that the recent assembly of the </a:t>
              </a:r>
              <a:r>
                <a:rPr lang="en-US" sz="1100" dirty="0" err="1" smtClean="0">
                  <a:latin typeface="Arial Narrow" pitchFamily="34" charset="0"/>
                  <a:cs typeface="Arial" pitchFamily="34" charset="0"/>
                </a:rPr>
                <a:t>Dextre</a:t>
              </a:r>
              <a:r>
                <a:rPr lang="en-US" sz="1100" dirty="0" smtClean="0">
                  <a:latin typeface="Arial Narrow" pitchFamily="34" charset="0"/>
                  <a:cs typeface="Arial" pitchFamily="34" charset="0"/>
                </a:rPr>
                <a:t> bot is the first step in a long-term space-based man/</a:t>
              </a:r>
              <a:r>
                <a:rPr lang="en-US" sz="1100" dirty="0" err="1" smtClean="0">
                  <a:latin typeface="Arial Narrow" pitchFamily="34" charset="0"/>
                  <a:cs typeface="Arial" pitchFamily="34" charset="0"/>
                </a:rPr>
                <a:t>mache</a:t>
              </a:r>
              <a:r>
                <a:rPr lang="en-US" sz="1100" dirty="0" smtClean="0">
                  <a:latin typeface="Arial Narrow" pitchFamily="34" charset="0"/>
                  <a:cs typeface="Arial" pitchFamily="34" charset="0"/>
                </a:rPr>
                <a:t> partnership. '"The work we're doing now -- the robotics we're doing -- is what we're going to need ……………………..</a:t>
              </a:r>
              <a:endParaRPr lang="en-US" sz="1100" dirty="0">
                <a:latin typeface="Arial Narrow" pitchFamily="34" charset="0"/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4800" y="6107668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Big document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12196" y="1411069"/>
            <a:ext cx="2133600" cy="5065931"/>
            <a:chOff x="2012196" y="1411069"/>
            <a:chExt cx="2133600" cy="5065931"/>
          </a:xfrm>
        </p:grpSpPr>
        <p:sp>
          <p:nvSpPr>
            <p:cNvPr id="47" name="Rectangle 46"/>
            <p:cNvSpPr/>
            <p:nvPr/>
          </p:nvSpPr>
          <p:spPr>
            <a:xfrm>
              <a:off x="2178804" y="3468469"/>
              <a:ext cx="1600200" cy="2590800"/>
            </a:xfrm>
            <a:prstGeom prst="rect">
              <a:avLst/>
            </a:prstGeom>
            <a:ln cmpd="sng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(The, 1)</a:t>
              </a:r>
            </a:p>
            <a:p>
              <a:pPr algn="ctr"/>
              <a:r>
                <a:rPr lang="en-US" dirty="0" smtClean="0"/>
                <a:t>(crew, 1)</a:t>
              </a:r>
            </a:p>
            <a:p>
              <a:pPr algn="ctr"/>
              <a:r>
                <a:rPr lang="en-US" dirty="0" smtClean="0"/>
                <a:t>(of, 1)</a:t>
              </a:r>
            </a:p>
            <a:p>
              <a:pPr algn="ctr"/>
              <a:r>
                <a:rPr lang="en-US" dirty="0" smtClean="0"/>
                <a:t>(the, 1)</a:t>
              </a:r>
            </a:p>
            <a:p>
              <a:pPr algn="ctr"/>
              <a:r>
                <a:rPr lang="en-US" dirty="0" smtClean="0"/>
                <a:t>(space, 1)</a:t>
              </a:r>
            </a:p>
            <a:p>
              <a:pPr algn="ctr"/>
              <a:r>
                <a:rPr lang="en-US" dirty="0" smtClean="0"/>
                <a:t>(shuttle, 1)</a:t>
              </a:r>
            </a:p>
            <a:p>
              <a:pPr algn="ctr"/>
              <a:r>
                <a:rPr lang="en-US" dirty="0" smtClean="0"/>
                <a:t>(Endeavor, 1)</a:t>
              </a:r>
            </a:p>
            <a:p>
              <a:pPr algn="ctr"/>
              <a:r>
                <a:rPr lang="en-US" dirty="0" smtClean="0"/>
                <a:t>(recently, 1)</a:t>
              </a:r>
            </a:p>
            <a:p>
              <a:pPr algn="ctr"/>
              <a:r>
                <a:rPr lang="en-US" dirty="0" smtClean="0"/>
                <a:t>….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178804" y="2057400"/>
              <a:ext cx="1600200" cy="1143000"/>
            </a:xfrm>
            <a:prstGeom prst="rect">
              <a:avLst/>
            </a:prstGeom>
            <a:ln cmpd="sng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MAP:</a:t>
              </a:r>
            </a:p>
            <a:p>
              <a:pPr algn="ctr"/>
              <a:r>
                <a:rPr lang="en-US" sz="1400" dirty="0" smtClean="0"/>
                <a:t>Read input and produces a set of key-value pairs</a:t>
              </a:r>
              <a:endParaRPr lang="en-US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62200" y="6107668"/>
              <a:ext cx="1424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(key, value)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12196" y="1411069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Provided by the programmer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19800" y="1411069"/>
            <a:ext cx="2133600" cy="5065931"/>
            <a:chOff x="6019800" y="1411069"/>
            <a:chExt cx="2133600" cy="5065931"/>
          </a:xfrm>
        </p:grpSpPr>
        <p:sp>
          <p:nvSpPr>
            <p:cNvPr id="54" name="Rectangle 53"/>
            <p:cNvSpPr/>
            <p:nvPr/>
          </p:nvSpPr>
          <p:spPr>
            <a:xfrm>
              <a:off x="6141204" y="3468469"/>
              <a:ext cx="1600200" cy="2590800"/>
            </a:xfrm>
            <a:prstGeom prst="rect">
              <a:avLst/>
            </a:prstGeom>
            <a:ln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(crew, 2)</a:t>
              </a:r>
            </a:p>
            <a:p>
              <a:pPr algn="ctr"/>
              <a:r>
                <a:rPr lang="en-US" dirty="0" smtClean="0"/>
                <a:t>(space, 1)</a:t>
              </a:r>
            </a:p>
            <a:p>
              <a:pPr algn="ctr"/>
              <a:r>
                <a:rPr lang="en-US" dirty="0" smtClean="0"/>
                <a:t>(the, 3)</a:t>
              </a:r>
            </a:p>
            <a:p>
              <a:pPr algn="ctr"/>
              <a:r>
                <a:rPr lang="en-US" dirty="0" smtClean="0"/>
                <a:t>(shuttle, 1)</a:t>
              </a:r>
            </a:p>
            <a:p>
              <a:pPr algn="ctr"/>
              <a:r>
                <a:rPr lang="en-US" dirty="0" smtClean="0"/>
                <a:t>(recently, 1)</a:t>
              </a:r>
            </a:p>
            <a:p>
              <a:pPr algn="ctr"/>
              <a:r>
                <a:rPr lang="en-US" dirty="0" smtClean="0"/>
                <a:t>…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141204" y="2057400"/>
              <a:ext cx="1600200" cy="1143000"/>
            </a:xfrm>
            <a:prstGeom prst="rect">
              <a:avLst/>
            </a:prstGeom>
            <a:ln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Reduce:</a:t>
              </a:r>
            </a:p>
            <a:p>
              <a:pPr algn="ctr"/>
              <a:r>
                <a:rPr lang="en-US" sz="1400" dirty="0" smtClean="0"/>
                <a:t>Collect all values belonging to the key and output</a:t>
              </a:r>
              <a:endParaRPr lang="en-US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019800" y="1411069"/>
              <a:ext cx="2133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Provided by the programmer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52907" y="6107668"/>
              <a:ext cx="1424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(key, value)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60004" y="2057400"/>
            <a:ext cx="1607697" cy="4419600"/>
            <a:chOff x="4160004" y="2057400"/>
            <a:chExt cx="1607697" cy="4419600"/>
          </a:xfrm>
        </p:grpSpPr>
        <p:sp>
          <p:nvSpPr>
            <p:cNvPr id="51" name="Rectangle 50"/>
            <p:cNvSpPr/>
            <p:nvPr/>
          </p:nvSpPr>
          <p:spPr>
            <a:xfrm>
              <a:off x="4160004" y="3468469"/>
              <a:ext cx="1600200" cy="2590800"/>
            </a:xfrm>
            <a:prstGeom prst="rect">
              <a:avLst/>
            </a:prstGeom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(crew, 1)</a:t>
              </a:r>
            </a:p>
            <a:p>
              <a:pPr algn="ctr"/>
              <a:r>
                <a:rPr lang="en-US" dirty="0" smtClean="0"/>
                <a:t>(crew, 1)</a:t>
              </a:r>
            </a:p>
            <a:p>
              <a:pPr algn="ctr"/>
              <a:r>
                <a:rPr lang="en-US" dirty="0" smtClean="0"/>
                <a:t>(space, 1)</a:t>
              </a:r>
            </a:p>
            <a:p>
              <a:pPr algn="ctr"/>
              <a:r>
                <a:rPr lang="en-US" dirty="0" smtClean="0"/>
                <a:t>(the, 1)</a:t>
              </a:r>
            </a:p>
            <a:p>
              <a:pPr algn="ctr"/>
              <a:r>
                <a:rPr lang="en-US" dirty="0" smtClean="0"/>
                <a:t>(the, 1)</a:t>
              </a:r>
            </a:p>
            <a:p>
              <a:pPr algn="ctr"/>
              <a:r>
                <a:rPr lang="en-US" dirty="0" smtClean="0"/>
                <a:t>(the, 1)</a:t>
              </a:r>
            </a:p>
            <a:p>
              <a:pPr algn="ctr"/>
              <a:r>
                <a:rPr lang="en-US" dirty="0" smtClean="0"/>
                <a:t>(shuttle, 1)</a:t>
              </a:r>
            </a:p>
            <a:p>
              <a:pPr algn="ctr"/>
              <a:r>
                <a:rPr lang="en-US" dirty="0" smtClean="0"/>
                <a:t>(recently, 1)</a:t>
              </a:r>
            </a:p>
            <a:p>
              <a:pPr algn="ctr"/>
              <a:r>
                <a:rPr lang="en-US" dirty="0" smtClean="0"/>
                <a:t>…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60004" y="2057400"/>
              <a:ext cx="1600200" cy="1143000"/>
            </a:xfrm>
            <a:prstGeom prst="rect">
              <a:avLst/>
            </a:prstGeom>
            <a:ln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Group by key:</a:t>
              </a:r>
            </a:p>
            <a:p>
              <a:pPr algn="ctr"/>
              <a:r>
                <a:rPr lang="en-US" sz="1400" dirty="0" smtClean="0"/>
                <a:t>Collect all pairs with same key</a:t>
              </a:r>
              <a:endParaRPr lang="en-US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43400" y="6107668"/>
              <a:ext cx="1424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(key, value)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</a:t>
            </a:r>
            <a:r>
              <a:rPr lang="en-US" dirty="0" smtClean="0"/>
              <a:t>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the document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emit(key, result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8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dirty="0" smtClean="0"/>
              <a:t>MapReduce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54106" cy="4351338"/>
          </a:xfrm>
        </p:spPr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 is a </a:t>
            </a:r>
            <a:r>
              <a:rPr lang="en-US" b="1" dirty="0" smtClean="0">
                <a:solidFill>
                  <a:srgbClr val="0432FF"/>
                </a:solidFill>
              </a:rPr>
              <a:t>programming model</a:t>
            </a:r>
            <a:r>
              <a:rPr lang="en-US" dirty="0"/>
              <a:t> for processing huge data sets </a:t>
            </a:r>
            <a:r>
              <a:rPr lang="en-US" dirty="0" smtClean="0"/>
              <a:t>with a</a:t>
            </a:r>
            <a:r>
              <a:rPr lang="en-US" dirty="0"/>
              <a:t> </a:t>
            </a:r>
            <a:r>
              <a:rPr lang="en-US" dirty="0" smtClean="0"/>
              <a:t>parallel,</a:t>
            </a:r>
            <a:r>
              <a:rPr lang="en-US" dirty="0"/>
              <a:t> </a:t>
            </a:r>
            <a:r>
              <a:rPr lang="en-US" dirty="0" smtClean="0"/>
              <a:t>distributed algorithm </a:t>
            </a:r>
            <a:r>
              <a:rPr lang="en-US" dirty="0"/>
              <a:t>on a </a:t>
            </a:r>
            <a:r>
              <a:rPr lang="en-US" dirty="0" smtClean="0"/>
              <a:t>cluster</a:t>
            </a:r>
            <a:endParaRPr lang="en-US" dirty="0"/>
          </a:p>
          <a:p>
            <a:r>
              <a:rPr lang="en-US" dirty="0" err="1"/>
              <a:t>MapReduce</a:t>
            </a:r>
            <a:r>
              <a:rPr lang="en-US" dirty="0"/>
              <a:t> is to divide a task into the sub-tasks in parallel, and aggregate the results of the sub-tasks to form the final output.</a:t>
            </a:r>
          </a:p>
          <a:p>
            <a:r>
              <a:rPr lang="en-US" dirty="0"/>
              <a:t>Programs written in </a:t>
            </a:r>
            <a:r>
              <a:rPr lang="en-US" dirty="0" err="1"/>
              <a:t>MapReduce</a:t>
            </a:r>
            <a:r>
              <a:rPr lang="en-US" dirty="0"/>
              <a:t> are automatically parallelized. Programmers write two functions: map and reduce.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Model: </a:t>
            </a: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Sequentially read a lot of data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Map:</a:t>
            </a:r>
          </a:p>
          <a:p>
            <a:pPr lvl="1"/>
            <a:r>
              <a:rPr lang="en-US" dirty="0" smtClean="0"/>
              <a:t>Extract something you care about</a:t>
            </a:r>
          </a:p>
          <a:p>
            <a:r>
              <a:rPr lang="en-US" b="1" dirty="0"/>
              <a:t>Group by </a:t>
            </a:r>
            <a:r>
              <a:rPr lang="en-US" b="1" dirty="0" smtClean="0"/>
              <a:t>key:</a:t>
            </a:r>
            <a:r>
              <a:rPr lang="en-US" dirty="0" smtClean="0"/>
              <a:t> Sort and Shuffle</a:t>
            </a:r>
          </a:p>
          <a:p>
            <a:r>
              <a:rPr lang="en-US" b="1" dirty="0" smtClean="0">
                <a:solidFill>
                  <a:schemeClr val="accent4"/>
                </a:solidFill>
              </a:rPr>
              <a:t>Reduce:</a:t>
            </a:r>
          </a:p>
          <a:p>
            <a:pPr lvl="1"/>
            <a:r>
              <a:rPr lang="en-US" dirty="0" smtClean="0"/>
              <a:t>Aggregate, summarize, filter or transform</a:t>
            </a:r>
          </a:p>
          <a:p>
            <a:r>
              <a:rPr lang="en-US" dirty="0" smtClean="0"/>
              <a:t>Write the result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52600" y="5257800"/>
            <a:ext cx="5410200" cy="1066800"/>
          </a:xfrm>
          <a:prstGeom prst="rect">
            <a:avLst/>
          </a:prstGeom>
          <a:solidFill>
            <a:srgbClr val="0432FF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Outline stays the same, </a:t>
            </a:r>
            <a:r>
              <a:rPr lang="en-US" sz="2400" b="1" dirty="0" smtClean="0">
                <a:solidFill>
                  <a:srgbClr val="FFFF00"/>
                </a:solidFill>
              </a:rPr>
              <a:t>Map </a:t>
            </a:r>
            <a:r>
              <a:rPr lang="en-US" sz="2400" dirty="0" smtClean="0">
                <a:solidFill>
                  <a:srgbClr val="FFFF00"/>
                </a:solidFill>
              </a:rPr>
              <a:t>and </a:t>
            </a:r>
            <a:r>
              <a:rPr lang="en-US" sz="2400" b="1" dirty="0">
                <a:solidFill>
                  <a:srgbClr val="FFFF00"/>
                </a:solidFill>
              </a:rPr>
              <a:t>R</a:t>
            </a:r>
            <a:r>
              <a:rPr lang="en-US" sz="2400" b="1" dirty="0" smtClean="0">
                <a:solidFill>
                  <a:srgbClr val="FFFF00"/>
                </a:solidFill>
              </a:rPr>
              <a:t>educe </a:t>
            </a:r>
            <a:r>
              <a:rPr lang="en-US" sz="2400" dirty="0" smtClean="0">
                <a:solidFill>
                  <a:srgbClr val="FFFF00"/>
                </a:solidFill>
              </a:rPr>
              <a:t>change to fit the problem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Map</a:t>
            </a:r>
            <a:r>
              <a:rPr lang="en-US" dirty="0" smtClean="0"/>
              <a:t> Step</a:t>
            </a:r>
            <a:endParaRPr lang="en-US" dirty="0"/>
          </a:p>
        </p:txBody>
      </p:sp>
      <p:grpSp>
        <p:nvGrpSpPr>
          <p:cNvPr id="108565" name="Group 21"/>
          <p:cNvGrpSpPr>
            <a:grpSpLocks/>
          </p:cNvGrpSpPr>
          <p:nvPr/>
        </p:nvGrpSpPr>
        <p:grpSpPr bwMode="auto">
          <a:xfrm>
            <a:off x="762000" y="3810000"/>
            <a:ext cx="1219200" cy="381000"/>
            <a:chOff x="240" y="2016"/>
            <a:chExt cx="768" cy="240"/>
          </a:xfrm>
        </p:grpSpPr>
        <p:sp>
          <p:nvSpPr>
            <p:cNvPr id="108548" name="Rectangle 4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49" name="AutoShape 5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80" name="Group 36"/>
          <p:cNvGrpSpPr>
            <a:grpSpLocks/>
          </p:cNvGrpSpPr>
          <p:nvPr/>
        </p:nvGrpSpPr>
        <p:grpSpPr bwMode="auto">
          <a:xfrm>
            <a:off x="3200400" y="2514600"/>
            <a:ext cx="1676400" cy="1219200"/>
            <a:chOff x="1776" y="1152"/>
            <a:chExt cx="1056" cy="768"/>
          </a:xfrm>
        </p:grpSpPr>
        <p:grpSp>
          <p:nvGrpSpPr>
            <p:cNvPr id="108554" name="Group 10"/>
            <p:cNvGrpSpPr>
              <a:grpSpLocks/>
            </p:cNvGrpSpPr>
            <p:nvPr/>
          </p:nvGrpSpPr>
          <p:grpSpPr bwMode="auto">
            <a:xfrm>
              <a:off x="1776" y="1152"/>
              <a:ext cx="1056" cy="336"/>
              <a:chOff x="2256" y="1344"/>
              <a:chExt cx="1056" cy="336"/>
            </a:xfrm>
          </p:grpSpPr>
          <p:sp>
            <p:nvSpPr>
              <p:cNvPr id="108552" name="AutoShape 8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99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3" name="AutoShape 9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grpSp>
          <p:nvGrpSpPr>
            <p:cNvPr id="108555" name="Group 11"/>
            <p:cNvGrpSpPr>
              <a:grpSpLocks/>
            </p:cNvGrpSpPr>
            <p:nvPr/>
          </p:nvGrpSpPr>
          <p:grpSpPr bwMode="auto">
            <a:xfrm>
              <a:off x="1776" y="1584"/>
              <a:ext cx="1056" cy="336"/>
              <a:chOff x="2256" y="1344"/>
              <a:chExt cx="1056" cy="336"/>
            </a:xfrm>
          </p:grpSpPr>
          <p:sp>
            <p:nvSpPr>
              <p:cNvPr id="108556" name="AutoShape 12"/>
              <p:cNvSpPr>
                <a:spLocks noChangeArrowheads="1"/>
              </p:cNvSpPr>
              <p:nvPr/>
            </p:nvSpPr>
            <p:spPr bwMode="auto">
              <a:xfrm>
                <a:off x="2256" y="1344"/>
                <a:ext cx="432" cy="336"/>
              </a:xfrm>
              <a:prstGeom prst="diamond">
                <a:avLst/>
              </a:prstGeom>
              <a:solidFill>
                <a:srgbClr val="CC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8557" name="AutoShape 13"/>
              <p:cNvSpPr>
                <a:spLocks noChangeArrowheads="1"/>
              </p:cNvSpPr>
              <p:nvPr/>
            </p:nvSpPr>
            <p:spPr bwMode="auto">
              <a:xfrm>
                <a:off x="2688" y="1344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</p:grpSp>
      <p:grpSp>
        <p:nvGrpSpPr>
          <p:cNvPr id="108579" name="Group 35"/>
          <p:cNvGrpSpPr>
            <a:grpSpLocks/>
          </p:cNvGrpSpPr>
          <p:nvPr/>
        </p:nvGrpSpPr>
        <p:grpSpPr bwMode="auto">
          <a:xfrm>
            <a:off x="2133600" y="2895600"/>
            <a:ext cx="762000" cy="609600"/>
            <a:chOff x="1104" y="1296"/>
            <a:chExt cx="480" cy="384"/>
          </a:xfrm>
        </p:grpSpPr>
        <p:sp>
          <p:nvSpPr>
            <p:cNvPr id="108563" name="AutoShape 19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4" name="Text Box 20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762000" y="3124200"/>
            <a:ext cx="1219200" cy="381000"/>
            <a:chOff x="240" y="2016"/>
            <a:chExt cx="768" cy="24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1" name="AutoShape 27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CCFF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grpSp>
        <p:nvGrpSpPr>
          <p:cNvPr id="108572" name="Group 28"/>
          <p:cNvGrpSpPr>
            <a:grpSpLocks/>
          </p:cNvGrpSpPr>
          <p:nvPr/>
        </p:nvGrpSpPr>
        <p:grpSpPr bwMode="auto">
          <a:xfrm>
            <a:off x="685800" y="5257800"/>
            <a:ext cx="1219200" cy="381000"/>
            <a:chOff x="240" y="2016"/>
            <a:chExt cx="768" cy="240"/>
          </a:xfrm>
        </p:grpSpPr>
        <p:sp>
          <p:nvSpPr>
            <p:cNvPr id="108573" name="Rectangle 29"/>
            <p:cNvSpPr>
              <a:spLocks noChangeArrowheads="1"/>
            </p:cNvSpPr>
            <p:nvPr/>
          </p:nvSpPr>
          <p:spPr bwMode="auto">
            <a:xfrm>
              <a:off x="576" y="2016"/>
              <a:ext cx="432" cy="240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8574" name="AutoShape 30"/>
            <p:cNvSpPr>
              <a:spLocks noChangeArrowheads="1"/>
            </p:cNvSpPr>
            <p:nvPr/>
          </p:nvSpPr>
          <p:spPr bwMode="auto">
            <a:xfrm>
              <a:off x="240" y="2016"/>
              <a:ext cx="288" cy="240"/>
            </a:xfrm>
            <a:prstGeom prst="triangle">
              <a:avLst>
                <a:gd name="adj" fmla="val 50000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</p:grpSp>
      <p:sp>
        <p:nvSpPr>
          <p:cNvPr id="108577" name="Text Box 33"/>
          <p:cNvSpPr txBox="1">
            <a:spLocks noChangeArrowheads="1"/>
          </p:cNvSpPr>
          <p:nvPr/>
        </p:nvSpPr>
        <p:spPr bwMode="auto">
          <a:xfrm>
            <a:off x="1020763" y="44196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8581" name="Group 37"/>
          <p:cNvGrpSpPr>
            <a:grpSpLocks/>
          </p:cNvGrpSpPr>
          <p:nvPr/>
        </p:nvGrpSpPr>
        <p:grpSpPr bwMode="auto">
          <a:xfrm>
            <a:off x="3200400" y="3886200"/>
            <a:ext cx="1676400" cy="533400"/>
            <a:chOff x="2256" y="1344"/>
            <a:chExt cx="1056" cy="336"/>
          </a:xfrm>
        </p:grpSpPr>
        <p:sp>
          <p:nvSpPr>
            <p:cNvPr id="108582" name="AutoShape 38"/>
            <p:cNvSpPr>
              <a:spLocks noChangeArrowheads="1"/>
            </p:cNvSpPr>
            <p:nvPr/>
          </p:nvSpPr>
          <p:spPr bwMode="auto">
            <a:xfrm>
              <a:off x="2256" y="1344"/>
              <a:ext cx="432" cy="336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8583" name="AutoShape 39"/>
            <p:cNvSpPr>
              <a:spLocks noChangeArrowheads="1"/>
            </p:cNvSpPr>
            <p:nvPr/>
          </p:nvSpPr>
          <p:spPr bwMode="auto">
            <a:xfrm>
              <a:off x="2688" y="1344"/>
              <a:ext cx="624" cy="336"/>
            </a:xfrm>
            <a:prstGeom prst="parallelogram">
              <a:avLst>
                <a:gd name="adj" fmla="val 4642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8584" name="Group 40"/>
          <p:cNvGrpSpPr>
            <a:grpSpLocks/>
          </p:cNvGrpSpPr>
          <p:nvPr/>
        </p:nvGrpSpPr>
        <p:grpSpPr bwMode="auto">
          <a:xfrm>
            <a:off x="2133600" y="3657600"/>
            <a:ext cx="762000" cy="609600"/>
            <a:chOff x="1104" y="1296"/>
            <a:chExt cx="480" cy="384"/>
          </a:xfrm>
        </p:grpSpPr>
        <p:sp>
          <p:nvSpPr>
            <p:cNvPr id="108585" name="AutoShape 41"/>
            <p:cNvSpPr>
              <a:spLocks noChangeArrowheads="1"/>
            </p:cNvSpPr>
            <p:nvPr/>
          </p:nvSpPr>
          <p:spPr bwMode="auto">
            <a:xfrm>
              <a:off x="1152" y="1488"/>
              <a:ext cx="432" cy="192"/>
            </a:xfrm>
            <a:prstGeom prst="rightArrow">
              <a:avLst>
                <a:gd name="adj1" fmla="val 50000"/>
                <a:gd name="adj2" fmla="val 5625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86" name="Text Box 42"/>
            <p:cNvSpPr txBox="1">
              <a:spLocks noChangeArrowheads="1"/>
            </p:cNvSpPr>
            <p:nvPr/>
          </p:nvSpPr>
          <p:spPr bwMode="auto">
            <a:xfrm>
              <a:off x="1104" y="1296"/>
              <a:ext cx="39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map</a:t>
              </a:r>
            </a:p>
          </p:txBody>
        </p:sp>
      </p:grpSp>
      <p:sp>
        <p:nvSpPr>
          <p:cNvPr id="108611" name="Text Box 67"/>
          <p:cNvSpPr txBox="1">
            <a:spLocks noChangeArrowheads="1"/>
          </p:cNvSpPr>
          <p:nvPr/>
        </p:nvSpPr>
        <p:spPr bwMode="auto">
          <a:xfrm>
            <a:off x="7620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Input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578" name="Text Box 34"/>
          <p:cNvSpPr txBox="1">
            <a:spLocks noChangeArrowheads="1"/>
          </p:cNvSpPr>
          <p:nvPr/>
        </p:nvSpPr>
        <p:spPr bwMode="auto">
          <a:xfrm>
            <a:off x="3200400" y="1828800"/>
            <a:ext cx="185178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Intermediate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108619" name="Text Box 75"/>
          <p:cNvSpPr txBox="1">
            <a:spLocks noChangeArrowheads="1"/>
          </p:cNvSpPr>
          <p:nvPr/>
        </p:nvSpPr>
        <p:spPr bwMode="auto">
          <a:xfrm>
            <a:off x="3505200" y="44958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sp>
        <p:nvSpPr>
          <p:cNvPr id="108620" name="AutoShape 76"/>
          <p:cNvSpPr>
            <a:spLocks noChangeArrowheads="1"/>
          </p:cNvSpPr>
          <p:nvPr/>
        </p:nvSpPr>
        <p:spPr bwMode="auto">
          <a:xfrm>
            <a:off x="3276600" y="5181600"/>
            <a:ext cx="685800" cy="533400"/>
          </a:xfrm>
          <a:prstGeom prst="diamond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/>
              <a:t>k</a:t>
            </a:r>
          </a:p>
        </p:txBody>
      </p:sp>
      <p:sp>
        <p:nvSpPr>
          <p:cNvPr id="108621" name="AutoShape 77"/>
          <p:cNvSpPr>
            <a:spLocks noChangeArrowheads="1"/>
          </p:cNvSpPr>
          <p:nvPr/>
        </p:nvSpPr>
        <p:spPr bwMode="auto">
          <a:xfrm>
            <a:off x="3962400" y="5181600"/>
            <a:ext cx="990600" cy="533400"/>
          </a:xfrm>
          <a:prstGeom prst="parallelogram">
            <a:avLst>
              <a:gd name="adj" fmla="val 464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78" grpId="0"/>
      <p:bldP spid="108619" grpId="0"/>
      <p:bldP spid="108620" grpId="0" animBg="1"/>
      <p:bldP spid="1086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Autofit/>
          </a:bodyPr>
          <a:lstStyle/>
          <a:p>
            <a:r>
              <a:rPr lang="en-US" dirty="0"/>
              <a:t>map(</a:t>
            </a:r>
            <a:r>
              <a:rPr lang="en-US" dirty="0" err="1"/>
              <a:t>inKey</a:t>
            </a:r>
            <a:r>
              <a:rPr lang="en-US" dirty="0"/>
              <a:t>, </a:t>
            </a:r>
            <a:r>
              <a:rPr lang="en-US" dirty="0" err="1"/>
              <a:t>inValue</a:t>
            </a:r>
            <a:r>
              <a:rPr lang="en-US" dirty="0"/>
              <a:t>)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list of (</a:t>
            </a:r>
            <a:r>
              <a:rPr lang="en-US" dirty="0" err="1"/>
              <a:t>intermediateKey</a:t>
            </a:r>
            <a:r>
              <a:rPr lang="en-US" dirty="0"/>
              <a:t>, </a:t>
            </a:r>
            <a:r>
              <a:rPr lang="en-US" dirty="0" err="1"/>
              <a:t>intermediateValue</a:t>
            </a:r>
            <a:r>
              <a:rPr lang="en-US" dirty="0"/>
              <a:t>)</a:t>
            </a:r>
          </a:p>
          <a:p>
            <a:r>
              <a:rPr lang="en-US" dirty="0"/>
              <a:t>The input to the map function is the form of key- value pairs, </a:t>
            </a:r>
            <a:r>
              <a:rPr lang="en-US" dirty="0">
                <a:solidFill>
                  <a:srgbClr val="0432FF"/>
                </a:solidFill>
              </a:rPr>
              <a:t>even though the input to a </a:t>
            </a:r>
            <a:r>
              <a:rPr lang="en-US" dirty="0" err="1">
                <a:solidFill>
                  <a:srgbClr val="0432FF"/>
                </a:solidFill>
              </a:rPr>
              <a:t>MapReduce</a:t>
            </a:r>
            <a:r>
              <a:rPr lang="en-US" dirty="0">
                <a:solidFill>
                  <a:srgbClr val="0432FF"/>
                </a:solidFill>
              </a:rPr>
              <a:t> program is a file or </a:t>
            </a:r>
            <a:r>
              <a:rPr lang="en-US" dirty="0" smtClean="0">
                <a:solidFill>
                  <a:srgbClr val="0432FF"/>
                </a:solidFill>
              </a:rPr>
              <a:t>files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7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>
                <a:ea typeface="+mj-ea"/>
                <a:cs typeface="+mj-cs"/>
              </a:rPr>
              <a:t>The output consists of a collection of key-value pairs which are input for the reduce </a:t>
            </a:r>
            <a:r>
              <a:rPr lang="en-US" sz="3600" dirty="0" smtClean="0">
                <a:ea typeface="+mj-ea"/>
                <a:cs typeface="+mj-cs"/>
              </a:rPr>
              <a:t>function.</a:t>
            </a:r>
          </a:p>
          <a:p>
            <a:pPr lvl="1"/>
            <a:r>
              <a:rPr lang="en-US" sz="3200" dirty="0" smtClean="0">
                <a:ea typeface="+mj-ea"/>
                <a:cs typeface="+mj-cs"/>
              </a:rPr>
              <a:t>Think about Word </a:t>
            </a:r>
            <a:r>
              <a:rPr lang="en-US" sz="3200" dirty="0">
                <a:ea typeface="+mj-ea"/>
                <a:cs typeface="+mj-cs"/>
              </a:rPr>
              <a:t>count example.</a:t>
            </a:r>
          </a:p>
          <a:p>
            <a:r>
              <a:rPr lang="en-US" sz="3600" dirty="0" smtClean="0">
                <a:ea typeface="+mj-ea"/>
                <a:cs typeface="+mj-cs"/>
              </a:rPr>
              <a:t>The </a:t>
            </a:r>
            <a:r>
              <a:rPr lang="en-US" sz="3600" dirty="0">
                <a:ea typeface="+mj-ea"/>
                <a:cs typeface="+mj-cs"/>
              </a:rPr>
              <a:t>input to the mapper is </a:t>
            </a:r>
            <a:r>
              <a:rPr lang="en-US" sz="3600" dirty="0">
                <a:solidFill>
                  <a:srgbClr val="0432FF"/>
                </a:solidFill>
                <a:ea typeface="+mj-ea"/>
                <a:cs typeface="+mj-cs"/>
              </a:rPr>
              <a:t>each line of the file</a:t>
            </a:r>
            <a:r>
              <a:rPr lang="en-US" sz="3600" dirty="0">
                <a:ea typeface="+mj-ea"/>
                <a:cs typeface="+mj-cs"/>
              </a:rPr>
              <a:t>, while the output from each mapper is </a:t>
            </a:r>
            <a:r>
              <a:rPr lang="en-US" sz="3600" dirty="0">
                <a:solidFill>
                  <a:srgbClr val="0432FF"/>
                </a:solidFill>
                <a:ea typeface="+mj-ea"/>
                <a:cs typeface="+mj-cs"/>
              </a:rPr>
              <a:t>a set of key-value pairs</a:t>
            </a:r>
            <a:r>
              <a:rPr lang="en-US" sz="3600" dirty="0">
                <a:ea typeface="+mj-ea"/>
                <a:cs typeface="+mj-cs"/>
              </a:rPr>
              <a:t> where one word is the key and the number 1 is the value</a:t>
            </a:r>
            <a:r>
              <a:rPr lang="en-US" sz="3600" dirty="0" smtClean="0">
                <a:ea typeface="+mj-ea"/>
                <a:cs typeface="+mj-cs"/>
              </a:rPr>
              <a:t>.</a:t>
            </a:r>
          </a:p>
          <a:p>
            <a:pPr lvl="1"/>
            <a:r>
              <a:rPr lang="en-US" sz="3200" i="1" dirty="0" smtClean="0">
                <a:solidFill>
                  <a:srgbClr val="FF0000"/>
                </a:solidFill>
                <a:ea typeface="+mj-ea"/>
                <a:cs typeface="+mj-cs"/>
              </a:rPr>
              <a:t>(</a:t>
            </a:r>
            <a:r>
              <a:rPr lang="en-US" sz="3200" i="1" dirty="0" err="1" smtClean="0">
                <a:solidFill>
                  <a:srgbClr val="FF0000"/>
                </a:solidFill>
                <a:ea typeface="+mj-ea"/>
                <a:cs typeface="+mj-cs"/>
              </a:rPr>
              <a:t>a.txt</a:t>
            </a:r>
            <a:r>
              <a:rPr lang="en-US" sz="3200" i="1" dirty="0" smtClean="0">
                <a:solidFill>
                  <a:srgbClr val="FF0000"/>
                </a:solidFill>
                <a:ea typeface="+mj-ea"/>
                <a:cs typeface="+mj-cs"/>
              </a:rPr>
              <a:t>, </a:t>
            </a:r>
            <a:r>
              <a:rPr lang="en-US" sz="3200" i="1" dirty="0">
                <a:solidFill>
                  <a:srgbClr val="FF0000"/>
                </a:solidFill>
                <a:ea typeface="+mj-ea"/>
                <a:cs typeface="+mj-cs"/>
              </a:rPr>
              <a:t>“I am taking </a:t>
            </a:r>
            <a:r>
              <a:rPr lang="en-US" sz="3200" i="1" dirty="0" smtClean="0">
                <a:solidFill>
                  <a:srgbClr val="FF0000"/>
                </a:solidFill>
                <a:ea typeface="+mj-ea"/>
                <a:cs typeface="+mj-cs"/>
              </a:rPr>
              <a:t>IDS561 class</a:t>
            </a:r>
            <a:r>
              <a:rPr lang="en-US" sz="3200" i="1" dirty="0">
                <a:solidFill>
                  <a:srgbClr val="FF0000"/>
                </a:solidFill>
                <a:ea typeface="+mj-ea"/>
                <a:cs typeface="+mj-cs"/>
              </a:rPr>
              <a:t>. This class is fun.”) </a:t>
            </a:r>
            <a:r>
              <a:rPr lang="en-US" sz="3200" i="1" dirty="0" smtClean="0">
                <a:ea typeface="+mj-ea"/>
                <a:cs typeface="+mj-cs"/>
                <a:sym typeface="Wingdings"/>
              </a:rPr>
              <a:t></a:t>
            </a:r>
            <a:r>
              <a:rPr lang="en-US" sz="3200" i="1" dirty="0" smtClean="0">
                <a:ea typeface="+mj-ea"/>
                <a:cs typeface="+mj-cs"/>
              </a:rPr>
              <a:t> </a:t>
            </a:r>
            <a:r>
              <a:rPr lang="en-US" sz="3200" i="1" dirty="0">
                <a:ea typeface="+mj-ea"/>
                <a:cs typeface="+mj-cs"/>
              </a:rPr>
              <a:t>(I, 1) (am, 1) (taking, 1) </a:t>
            </a:r>
            <a:r>
              <a:rPr lang="en-US" sz="3200" i="1" dirty="0" smtClean="0">
                <a:ea typeface="+mj-ea"/>
                <a:cs typeface="+mj-cs"/>
              </a:rPr>
              <a:t>(IDS561, </a:t>
            </a:r>
            <a:r>
              <a:rPr lang="en-US" sz="3200" i="1" dirty="0">
                <a:ea typeface="+mj-ea"/>
                <a:cs typeface="+mj-cs"/>
              </a:rPr>
              <a:t>1) (class, 1) (This, 1) (Class, 1) (is, 1) (fun,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The </a:t>
            </a:r>
            <a:r>
              <a:rPr lang="en-US" u="sng" dirty="0" smtClean="0"/>
              <a:t>Reduce </a:t>
            </a:r>
            <a:r>
              <a:rPr lang="en-US" dirty="0" smtClean="0"/>
              <a:t>Step</a:t>
            </a:r>
            <a:endParaRPr lang="en-US" dirty="0"/>
          </a:p>
        </p:txBody>
      </p:sp>
      <p:grpSp>
        <p:nvGrpSpPr>
          <p:cNvPr id="109583" name="Group 15"/>
          <p:cNvGrpSpPr>
            <a:grpSpLocks/>
          </p:cNvGrpSpPr>
          <p:nvPr/>
        </p:nvGrpSpPr>
        <p:grpSpPr bwMode="auto">
          <a:xfrm>
            <a:off x="609600" y="1828800"/>
            <a:ext cx="1873250" cy="3733800"/>
            <a:chOff x="3476" y="960"/>
            <a:chExt cx="1180" cy="2352"/>
          </a:xfrm>
        </p:grpSpPr>
        <p:grpSp>
          <p:nvGrpSpPr>
            <p:cNvPr id="109584" name="Group 16"/>
            <p:cNvGrpSpPr>
              <a:grpSpLocks/>
            </p:cNvGrpSpPr>
            <p:nvPr/>
          </p:nvGrpSpPr>
          <p:grpSpPr bwMode="auto">
            <a:xfrm>
              <a:off x="3552" y="1392"/>
              <a:ext cx="1104" cy="1920"/>
              <a:chOff x="3552" y="1392"/>
              <a:chExt cx="1104" cy="1920"/>
            </a:xfrm>
          </p:grpSpPr>
          <p:sp>
            <p:nvSpPr>
              <p:cNvPr id="109585" name="AutoShape 17"/>
              <p:cNvSpPr>
                <a:spLocks noChangeArrowheads="1"/>
              </p:cNvSpPr>
              <p:nvPr/>
            </p:nvSpPr>
            <p:spPr bwMode="auto">
              <a:xfrm>
                <a:off x="3600" y="2976"/>
                <a:ext cx="432" cy="336"/>
              </a:xfrm>
              <a:prstGeom prst="diamond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86" name="AutoShape 18"/>
              <p:cNvSpPr>
                <a:spLocks noChangeArrowheads="1"/>
              </p:cNvSpPr>
              <p:nvPr/>
            </p:nvSpPr>
            <p:spPr bwMode="auto">
              <a:xfrm>
                <a:off x="4032" y="297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  <p:sp>
            <p:nvSpPr>
              <p:cNvPr id="109587" name="Text Box 19"/>
              <p:cNvSpPr txBox="1">
                <a:spLocks noChangeArrowheads="1"/>
              </p:cNvSpPr>
              <p:nvPr/>
            </p:nvSpPr>
            <p:spPr bwMode="auto">
              <a:xfrm>
                <a:off x="3840" y="2592"/>
                <a:ext cx="31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…</a:t>
                </a:r>
              </a:p>
            </p:txBody>
          </p:sp>
          <p:grpSp>
            <p:nvGrpSpPr>
              <p:cNvPr id="109588" name="Group 20"/>
              <p:cNvGrpSpPr>
                <a:grpSpLocks/>
              </p:cNvGrpSpPr>
              <p:nvPr/>
            </p:nvGrpSpPr>
            <p:grpSpPr bwMode="auto">
              <a:xfrm>
                <a:off x="3552" y="1392"/>
                <a:ext cx="1056" cy="336"/>
                <a:chOff x="2256" y="1344"/>
                <a:chExt cx="1056" cy="336"/>
              </a:xfrm>
            </p:grpSpPr>
            <p:sp>
              <p:nvSpPr>
                <p:cNvPr id="109589" name="AutoShape 21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0" name="AutoShape 22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grpSp>
            <p:nvGrpSpPr>
              <p:cNvPr id="109591" name="Group 23"/>
              <p:cNvGrpSpPr>
                <a:grpSpLocks/>
              </p:cNvGrpSpPr>
              <p:nvPr/>
            </p:nvGrpSpPr>
            <p:grpSpPr bwMode="auto">
              <a:xfrm>
                <a:off x="3552" y="1824"/>
                <a:ext cx="1056" cy="336"/>
                <a:chOff x="2256" y="1344"/>
                <a:chExt cx="1056" cy="336"/>
              </a:xfrm>
            </p:grpSpPr>
            <p:sp>
              <p:nvSpPr>
                <p:cNvPr id="109592" name="AutoShape 24"/>
                <p:cNvSpPr>
                  <a:spLocks noChangeArrowheads="1"/>
                </p:cNvSpPr>
                <p:nvPr/>
              </p:nvSpPr>
              <p:spPr bwMode="auto">
                <a:xfrm>
                  <a:off x="2256" y="1344"/>
                  <a:ext cx="432" cy="336"/>
                </a:xfrm>
                <a:prstGeom prst="diamond">
                  <a:avLst/>
                </a:prstGeom>
                <a:solidFill>
                  <a:srgbClr val="CC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k</a:t>
                  </a:r>
                </a:p>
              </p:txBody>
            </p:sp>
            <p:sp>
              <p:nvSpPr>
                <p:cNvPr id="109593" name="AutoShape 25"/>
                <p:cNvSpPr>
                  <a:spLocks noChangeArrowheads="1"/>
                </p:cNvSpPr>
                <p:nvPr/>
              </p:nvSpPr>
              <p:spPr bwMode="auto">
                <a:xfrm>
                  <a:off x="2688" y="1344"/>
                  <a:ext cx="624" cy="336"/>
                </a:xfrm>
                <a:prstGeom prst="parallelogram">
                  <a:avLst>
                    <a:gd name="adj" fmla="val 46429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r>
                    <a:rPr lang="en-US"/>
                    <a:t>v</a:t>
                  </a:r>
                </a:p>
              </p:txBody>
            </p:sp>
          </p:grpSp>
          <p:sp>
            <p:nvSpPr>
              <p:cNvPr id="109594" name="AutoShape 26"/>
              <p:cNvSpPr>
                <a:spLocks noChangeArrowheads="1"/>
              </p:cNvSpPr>
              <p:nvPr/>
            </p:nvSpPr>
            <p:spPr bwMode="auto">
              <a:xfrm>
                <a:off x="3552" y="2256"/>
                <a:ext cx="432" cy="336"/>
              </a:xfrm>
              <a:prstGeom prst="diamond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k</a:t>
                </a:r>
              </a:p>
            </p:txBody>
          </p:sp>
          <p:sp>
            <p:nvSpPr>
              <p:cNvPr id="109595" name="AutoShape 27"/>
              <p:cNvSpPr>
                <a:spLocks noChangeArrowheads="1"/>
              </p:cNvSpPr>
              <p:nvPr/>
            </p:nvSpPr>
            <p:spPr bwMode="auto">
              <a:xfrm>
                <a:off x="3984" y="2256"/>
                <a:ext cx="624" cy="336"/>
              </a:xfrm>
              <a:prstGeom prst="parallelogram">
                <a:avLst>
                  <a:gd name="adj" fmla="val 46429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/>
                  <a:t>v</a:t>
                </a:r>
              </a:p>
            </p:txBody>
          </p:sp>
        </p:grpSp>
        <p:sp>
          <p:nvSpPr>
            <p:cNvPr id="109596" name="Text Box 28"/>
            <p:cNvSpPr txBox="1">
              <a:spLocks noChangeArrowheads="1"/>
            </p:cNvSpPr>
            <p:nvPr/>
          </p:nvSpPr>
          <p:spPr bwMode="auto">
            <a:xfrm>
              <a:off x="3476" y="960"/>
              <a:ext cx="116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Intermediate</a:t>
              </a:r>
            </a:p>
            <a:p>
              <a:r>
                <a:rPr lang="en-US" b="1" dirty="0" smtClean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pairs</a:t>
              </a:r>
              <a:endPara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9635" name="Group 67"/>
          <p:cNvGrpSpPr>
            <a:grpSpLocks/>
          </p:cNvGrpSpPr>
          <p:nvPr/>
        </p:nvGrpSpPr>
        <p:grpSpPr bwMode="auto">
          <a:xfrm>
            <a:off x="2427288" y="3087689"/>
            <a:ext cx="849312" cy="874713"/>
            <a:chOff x="1529" y="1753"/>
            <a:chExt cx="535" cy="551"/>
          </a:xfrm>
        </p:grpSpPr>
        <p:sp>
          <p:nvSpPr>
            <p:cNvPr id="109597" name="AutoShape 29"/>
            <p:cNvSpPr>
              <a:spLocks noChangeArrowheads="1"/>
            </p:cNvSpPr>
            <p:nvPr/>
          </p:nvSpPr>
          <p:spPr bwMode="auto">
            <a:xfrm>
              <a:off x="1584" y="2112"/>
              <a:ext cx="480" cy="192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598" name="Text Box 30"/>
            <p:cNvSpPr txBox="1">
              <a:spLocks noChangeArrowheads="1"/>
            </p:cNvSpPr>
            <p:nvPr/>
          </p:nvSpPr>
          <p:spPr bwMode="auto">
            <a:xfrm>
              <a:off x="1529" y="1753"/>
              <a:ext cx="523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Group</a:t>
              </a:r>
            </a:p>
            <a:p>
              <a:r>
                <a:rPr lang="en-US" b="1" dirty="0" smtClean="0"/>
                <a:t>by key</a:t>
              </a:r>
              <a:endParaRPr lang="en-US" b="1" dirty="0"/>
            </a:p>
          </p:txBody>
        </p:sp>
      </p:grpSp>
      <p:grpSp>
        <p:nvGrpSpPr>
          <p:cNvPr id="109601" name="Group 33"/>
          <p:cNvGrpSpPr>
            <a:grpSpLocks/>
          </p:cNvGrpSpPr>
          <p:nvPr/>
        </p:nvGrpSpPr>
        <p:grpSpPr bwMode="auto">
          <a:xfrm>
            <a:off x="5943600" y="2362200"/>
            <a:ext cx="1066800" cy="533400"/>
            <a:chOff x="3456" y="1296"/>
            <a:chExt cx="672" cy="336"/>
          </a:xfrm>
        </p:grpSpPr>
        <p:sp>
          <p:nvSpPr>
            <p:cNvPr id="109599" name="AutoShape 31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0" name="Text Box 32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02" name="Group 34"/>
          <p:cNvGrpSpPr>
            <a:grpSpLocks/>
          </p:cNvGrpSpPr>
          <p:nvPr/>
        </p:nvGrpSpPr>
        <p:grpSpPr bwMode="auto">
          <a:xfrm>
            <a:off x="5943600" y="2971800"/>
            <a:ext cx="1066800" cy="533400"/>
            <a:chOff x="3456" y="1296"/>
            <a:chExt cx="672" cy="336"/>
          </a:xfrm>
        </p:grpSpPr>
        <p:sp>
          <p:nvSpPr>
            <p:cNvPr id="109603" name="AutoShape 35"/>
            <p:cNvSpPr>
              <a:spLocks noChangeArrowheads="1"/>
            </p:cNvSpPr>
            <p:nvPr/>
          </p:nvSpPr>
          <p:spPr bwMode="auto">
            <a:xfrm>
              <a:off x="3504" y="1488"/>
              <a:ext cx="624" cy="144"/>
            </a:xfrm>
            <a:prstGeom prst="rightArrow">
              <a:avLst>
                <a:gd name="adj1" fmla="val 50000"/>
                <a:gd name="adj2" fmla="val 108333"/>
              </a:avLst>
            </a:prstGeom>
            <a:solidFill>
              <a:srgbClr val="FF5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604" name="Text Box 36"/>
            <p:cNvSpPr txBox="1">
              <a:spLocks noChangeArrowheads="1"/>
            </p:cNvSpPr>
            <p:nvPr/>
          </p:nvSpPr>
          <p:spPr bwMode="auto">
            <a:xfrm>
              <a:off x="3456" y="1296"/>
              <a:ext cx="5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/>
                <a:t>reduce</a:t>
              </a:r>
            </a:p>
          </p:txBody>
        </p:sp>
      </p:grpSp>
      <p:grpSp>
        <p:nvGrpSpPr>
          <p:cNvPr id="109610" name="Group 42"/>
          <p:cNvGrpSpPr>
            <a:grpSpLocks/>
          </p:cNvGrpSpPr>
          <p:nvPr/>
        </p:nvGrpSpPr>
        <p:grpSpPr bwMode="auto">
          <a:xfrm>
            <a:off x="7086600" y="2514600"/>
            <a:ext cx="1295400" cy="533400"/>
            <a:chOff x="4464" y="1392"/>
            <a:chExt cx="816" cy="336"/>
          </a:xfrm>
        </p:grpSpPr>
        <p:sp>
          <p:nvSpPr>
            <p:cNvPr id="109605" name="AutoShape 3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07" name="AutoShape 39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1" name="Group 43"/>
          <p:cNvGrpSpPr>
            <a:grpSpLocks/>
          </p:cNvGrpSpPr>
          <p:nvPr/>
        </p:nvGrpSpPr>
        <p:grpSpPr bwMode="auto">
          <a:xfrm>
            <a:off x="7086600" y="3124200"/>
            <a:ext cx="1295400" cy="533400"/>
            <a:chOff x="4464" y="1392"/>
            <a:chExt cx="816" cy="336"/>
          </a:xfrm>
        </p:grpSpPr>
        <p:sp>
          <p:nvSpPr>
            <p:cNvPr id="109612" name="AutoShape 44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dirty="0"/>
                <a:t>k</a:t>
              </a:r>
            </a:p>
          </p:txBody>
        </p:sp>
        <p:sp>
          <p:nvSpPr>
            <p:cNvPr id="109613" name="AutoShape 45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grpSp>
        <p:nvGrpSpPr>
          <p:cNvPr id="109614" name="Group 46"/>
          <p:cNvGrpSpPr>
            <a:grpSpLocks/>
          </p:cNvGrpSpPr>
          <p:nvPr/>
        </p:nvGrpSpPr>
        <p:grpSpPr bwMode="auto">
          <a:xfrm>
            <a:off x="7162800" y="5105400"/>
            <a:ext cx="1295400" cy="533400"/>
            <a:chOff x="4464" y="1392"/>
            <a:chExt cx="816" cy="336"/>
          </a:xfrm>
        </p:grpSpPr>
        <p:sp>
          <p:nvSpPr>
            <p:cNvPr id="109615" name="AutoShape 47"/>
            <p:cNvSpPr>
              <a:spLocks noChangeArrowheads="1"/>
            </p:cNvSpPr>
            <p:nvPr/>
          </p:nvSpPr>
          <p:spPr bwMode="auto">
            <a:xfrm>
              <a:off x="4464" y="1392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616" name="AutoShape 48"/>
            <p:cNvSpPr>
              <a:spLocks noChangeArrowheads="1"/>
            </p:cNvSpPr>
            <p:nvPr/>
          </p:nvSpPr>
          <p:spPr bwMode="auto">
            <a:xfrm>
              <a:off x="4944" y="1392"/>
              <a:ext cx="336" cy="33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</p:grpSp>
      <p:sp>
        <p:nvSpPr>
          <p:cNvPr id="109617" name="Text Box 49"/>
          <p:cNvSpPr txBox="1">
            <a:spLocks noChangeArrowheads="1"/>
          </p:cNvSpPr>
          <p:nvPr/>
        </p:nvSpPr>
        <p:spPr bwMode="auto">
          <a:xfrm>
            <a:off x="7573963" y="4267200"/>
            <a:ext cx="503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…</a:t>
            </a:r>
          </a:p>
        </p:txBody>
      </p:sp>
      <p:grpSp>
        <p:nvGrpSpPr>
          <p:cNvPr id="109634" name="Group 66"/>
          <p:cNvGrpSpPr>
            <a:grpSpLocks/>
          </p:cNvGrpSpPr>
          <p:nvPr/>
        </p:nvGrpSpPr>
        <p:grpSpPr bwMode="auto">
          <a:xfrm>
            <a:off x="3276600" y="1905000"/>
            <a:ext cx="2743200" cy="3657600"/>
            <a:chOff x="2064" y="1008"/>
            <a:chExt cx="1728" cy="2304"/>
          </a:xfrm>
        </p:grpSpPr>
        <p:sp>
          <p:nvSpPr>
            <p:cNvPr id="109573" name="AutoShape 5"/>
            <p:cNvSpPr>
              <a:spLocks noChangeArrowheads="1"/>
            </p:cNvSpPr>
            <p:nvPr/>
          </p:nvSpPr>
          <p:spPr bwMode="auto">
            <a:xfrm>
              <a:off x="2112" y="2976"/>
              <a:ext cx="432" cy="336"/>
            </a:xfrm>
            <a:prstGeom prst="diamond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4" name="AutoShape 6"/>
            <p:cNvSpPr>
              <a:spLocks noChangeArrowheads="1"/>
            </p:cNvSpPr>
            <p:nvPr/>
          </p:nvSpPr>
          <p:spPr bwMode="auto">
            <a:xfrm>
              <a:off x="2544" y="2976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5" name="Text Box 7"/>
            <p:cNvSpPr txBox="1">
              <a:spLocks noChangeArrowheads="1"/>
            </p:cNvSpPr>
            <p:nvPr/>
          </p:nvSpPr>
          <p:spPr bwMode="auto">
            <a:xfrm>
              <a:off x="2467" y="24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/>
                <a:t>…</a:t>
              </a:r>
            </a:p>
          </p:txBody>
        </p:sp>
        <p:sp>
          <p:nvSpPr>
            <p:cNvPr id="109576" name="AutoShape 8"/>
            <p:cNvSpPr>
              <a:spLocks noChangeArrowheads="1"/>
            </p:cNvSpPr>
            <p:nvPr/>
          </p:nvSpPr>
          <p:spPr bwMode="auto">
            <a:xfrm>
              <a:off x="2064" y="1392"/>
              <a:ext cx="432" cy="336"/>
            </a:xfrm>
            <a:prstGeom prst="diamond">
              <a:avLst/>
            </a:prstGeom>
            <a:solidFill>
              <a:srgbClr val="99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7" name="AutoShape 9"/>
            <p:cNvSpPr>
              <a:spLocks noChangeArrowheads="1"/>
            </p:cNvSpPr>
            <p:nvPr/>
          </p:nvSpPr>
          <p:spPr bwMode="auto">
            <a:xfrm>
              <a:off x="2496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78" name="AutoShape 10"/>
            <p:cNvSpPr>
              <a:spLocks noChangeArrowheads="1"/>
            </p:cNvSpPr>
            <p:nvPr/>
          </p:nvSpPr>
          <p:spPr bwMode="auto">
            <a:xfrm>
              <a:off x="2064" y="1824"/>
              <a:ext cx="432" cy="336"/>
            </a:xfrm>
            <a:prstGeom prst="diamond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k</a:t>
              </a:r>
            </a:p>
          </p:txBody>
        </p:sp>
        <p:sp>
          <p:nvSpPr>
            <p:cNvPr id="109579" name="AutoShape 11"/>
            <p:cNvSpPr>
              <a:spLocks noChangeArrowheads="1"/>
            </p:cNvSpPr>
            <p:nvPr/>
          </p:nvSpPr>
          <p:spPr bwMode="auto">
            <a:xfrm>
              <a:off x="2496" y="1824"/>
              <a:ext cx="480" cy="336"/>
            </a:xfrm>
            <a:prstGeom prst="parallelogram">
              <a:avLst>
                <a:gd name="adj" fmla="val 35714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0" name="AutoShape 12"/>
            <p:cNvSpPr>
              <a:spLocks noChangeArrowheads="1"/>
            </p:cNvSpPr>
            <p:nvPr/>
          </p:nvSpPr>
          <p:spPr bwMode="auto">
            <a:xfrm>
              <a:off x="2832" y="1824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1" name="AutoShape 13"/>
            <p:cNvSpPr>
              <a:spLocks noChangeArrowheads="1"/>
            </p:cNvSpPr>
            <p:nvPr/>
          </p:nvSpPr>
          <p:spPr bwMode="auto">
            <a:xfrm>
              <a:off x="2880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582" name="AutoShape 14"/>
            <p:cNvSpPr>
              <a:spLocks noChangeArrowheads="1"/>
            </p:cNvSpPr>
            <p:nvPr/>
          </p:nvSpPr>
          <p:spPr bwMode="auto">
            <a:xfrm>
              <a:off x="3264" y="1392"/>
              <a:ext cx="528" cy="336"/>
            </a:xfrm>
            <a:prstGeom prst="parallelogram">
              <a:avLst>
                <a:gd name="adj" fmla="val 3928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/>
                <a:t>v</a:t>
              </a:r>
            </a:p>
          </p:txBody>
        </p:sp>
        <p:sp>
          <p:nvSpPr>
            <p:cNvPr id="109632" name="Rectangle 64"/>
            <p:cNvSpPr>
              <a:spLocks noChangeArrowheads="1"/>
            </p:cNvSpPr>
            <p:nvPr/>
          </p:nvSpPr>
          <p:spPr bwMode="auto">
            <a:xfrm>
              <a:off x="2160" y="1008"/>
              <a:ext cx="14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Arial" pitchFamily="34" charset="0"/>
                  <a:cs typeface="Arial" pitchFamily="34" charset="0"/>
                </a:rPr>
                <a:t>Key-value groups</a:t>
              </a:r>
            </a:p>
          </p:txBody>
        </p:sp>
      </p:grpSp>
      <p:sp>
        <p:nvSpPr>
          <p:cNvPr id="109633" name="Rectangle 65"/>
          <p:cNvSpPr>
            <a:spLocks noChangeArrowheads="1"/>
          </p:cNvSpPr>
          <p:nvPr/>
        </p:nvSpPr>
        <p:spPr bwMode="auto">
          <a:xfrm>
            <a:off x="6705600" y="1676400"/>
            <a:ext cx="2057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Output </a:t>
            </a:r>
          </a:p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key-value pairs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617" grpId="0"/>
      <p:bldP spid="1096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+mj-ea"/>
                <a:cs typeface="+mj-cs"/>
              </a:rPr>
              <a:t>reduce(</a:t>
            </a:r>
            <a:r>
              <a:rPr lang="en-US" dirty="0" err="1">
                <a:ea typeface="+mj-ea"/>
                <a:cs typeface="+mj-cs"/>
              </a:rPr>
              <a:t>intermediateKey</a:t>
            </a:r>
            <a:r>
              <a:rPr lang="en-US" dirty="0">
                <a:ea typeface="+mj-ea"/>
                <a:cs typeface="+mj-cs"/>
              </a:rPr>
              <a:t>, list(</a:t>
            </a:r>
            <a:r>
              <a:rPr lang="en-US" dirty="0" err="1">
                <a:ea typeface="+mj-ea"/>
                <a:cs typeface="+mj-cs"/>
              </a:rPr>
              <a:t>intermediateValue</a:t>
            </a:r>
            <a:r>
              <a:rPr lang="en-US" dirty="0" smtClean="0">
                <a:ea typeface="+mj-ea"/>
                <a:cs typeface="+mj-cs"/>
              </a:rPr>
              <a:t>))</a:t>
            </a:r>
            <a:r>
              <a:rPr lang="en-US" dirty="0">
                <a:ea typeface="+mj-ea"/>
                <a:cs typeface="+mj-cs"/>
              </a:rPr>
              <a:t> </a:t>
            </a:r>
            <a:r>
              <a:rPr lang="en-US" dirty="0" smtClean="0">
                <a:ea typeface="+mj-ea"/>
                <a:cs typeface="+mj-cs"/>
                <a:sym typeface="Wingdings"/>
              </a:rPr>
              <a:t></a:t>
            </a:r>
            <a:r>
              <a:rPr lang="en-US" dirty="0" smtClean="0">
                <a:ea typeface="+mj-ea"/>
                <a:cs typeface="+mj-cs"/>
              </a:rPr>
              <a:t> </a:t>
            </a:r>
            <a:r>
              <a:rPr lang="en-US" dirty="0">
                <a:ea typeface="+mj-ea"/>
                <a:cs typeface="+mj-cs"/>
              </a:rPr>
              <a:t>list(</a:t>
            </a:r>
            <a:r>
              <a:rPr lang="en-US" dirty="0" err="1">
                <a:ea typeface="+mj-ea"/>
                <a:cs typeface="+mj-cs"/>
              </a:rPr>
              <a:t>outKey</a:t>
            </a:r>
            <a:r>
              <a:rPr lang="en-US" dirty="0">
                <a:ea typeface="+mj-ea"/>
                <a:cs typeface="+mj-cs"/>
              </a:rPr>
              <a:t>, </a:t>
            </a:r>
            <a:r>
              <a:rPr lang="en-US" dirty="0" err="1">
                <a:ea typeface="+mj-ea"/>
                <a:cs typeface="+mj-cs"/>
              </a:rPr>
              <a:t>outValue</a:t>
            </a:r>
            <a:r>
              <a:rPr lang="en-US" dirty="0">
                <a:ea typeface="+mj-ea"/>
                <a:cs typeface="+mj-cs"/>
              </a:rPr>
              <a:t>)</a:t>
            </a:r>
          </a:p>
          <a:p>
            <a:r>
              <a:rPr lang="en-US" dirty="0" smtClean="0">
                <a:ea typeface="+mj-ea"/>
                <a:cs typeface="+mj-cs"/>
              </a:rPr>
              <a:t>Each </a:t>
            </a:r>
            <a:r>
              <a:rPr lang="en-US" dirty="0">
                <a:ea typeface="+mj-ea"/>
                <a:cs typeface="+mj-cs"/>
              </a:rPr>
              <a:t>reduce function processes the intermediate values for a particular key generated by the map function and generates the output.</a:t>
            </a:r>
          </a:p>
          <a:p>
            <a:r>
              <a:rPr lang="en-US" dirty="0" smtClean="0">
                <a:ea typeface="+mj-ea"/>
                <a:cs typeface="+mj-cs"/>
              </a:rPr>
              <a:t>There </a:t>
            </a:r>
            <a:r>
              <a:rPr lang="en-US" dirty="0">
                <a:ea typeface="+mj-ea"/>
                <a:cs typeface="+mj-cs"/>
              </a:rPr>
              <a:t>exists a one-one mapping between keys and reducers. They are </a:t>
            </a:r>
            <a:r>
              <a:rPr lang="en-US" dirty="0">
                <a:solidFill>
                  <a:srgbClr val="0432FF"/>
                </a:solidFill>
                <a:ea typeface="+mj-ea"/>
                <a:cs typeface="+mj-cs"/>
              </a:rPr>
              <a:t>independent</a:t>
            </a:r>
            <a:r>
              <a:rPr lang="en-US" dirty="0">
                <a:ea typeface="+mj-ea"/>
                <a:cs typeface="+mj-cs"/>
              </a:rPr>
              <a:t> of one another. The number of reducers is decided by the user. By default, it is 1.</a:t>
            </a:r>
          </a:p>
        </p:txBody>
      </p:sp>
    </p:spTree>
    <p:extLst>
      <p:ext uri="{BB962C8B-B14F-4D97-AF65-F5344CB8AC3E}">
        <p14:creationId xmlns:p14="http://schemas.microsoft.com/office/powerpoint/2010/main" val="210604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aseline="30000" dirty="0"/>
              <a:t>Word count </a:t>
            </a:r>
            <a:r>
              <a:rPr lang="en-US" sz="4000" baseline="30000" dirty="0" smtClean="0"/>
              <a:t>example</a:t>
            </a:r>
          </a:p>
          <a:p>
            <a:pPr lvl="1">
              <a:lnSpc>
                <a:spcPct val="100000"/>
              </a:lnSpc>
            </a:pPr>
            <a:r>
              <a:rPr lang="en-US" sz="3600" baseline="30000" dirty="0" smtClean="0"/>
              <a:t>(I</a:t>
            </a:r>
            <a:r>
              <a:rPr lang="en-US" sz="3600" baseline="30000" dirty="0"/>
              <a:t>, 1) (am, 1) (taking, 1) </a:t>
            </a:r>
            <a:r>
              <a:rPr lang="en-US" sz="3600" baseline="30000" dirty="0" smtClean="0"/>
              <a:t>(IDS561, </a:t>
            </a:r>
            <a:r>
              <a:rPr lang="en-US" sz="3600" baseline="30000" dirty="0"/>
              <a:t>1) (class, 1) (This, 1) (Class, 1) (is, 1) (fun, </a:t>
            </a:r>
            <a:r>
              <a:rPr lang="en-US" sz="3600" baseline="30000" dirty="0" smtClean="0"/>
              <a:t>1)</a:t>
            </a:r>
            <a:r>
              <a:rPr lang="en-US" sz="3600" baseline="30000" dirty="0" smtClean="0">
                <a:sym typeface="Wingdings"/>
              </a:rPr>
              <a:t></a:t>
            </a:r>
            <a:r>
              <a:rPr lang="en-US" sz="3600" baseline="30000" dirty="0" smtClean="0">
                <a:solidFill>
                  <a:srgbClr val="0432FF"/>
                </a:solidFill>
              </a:rPr>
              <a:t>(I</a:t>
            </a:r>
            <a:r>
              <a:rPr lang="en-US" sz="3600" baseline="30000" dirty="0">
                <a:solidFill>
                  <a:srgbClr val="0432FF"/>
                </a:solidFill>
              </a:rPr>
              <a:t>, 1) (am, 1) (taking, 1) </a:t>
            </a:r>
            <a:r>
              <a:rPr lang="en-US" sz="3600" baseline="30000" dirty="0" smtClean="0">
                <a:solidFill>
                  <a:srgbClr val="0432FF"/>
                </a:solidFill>
              </a:rPr>
              <a:t>(IDS561, </a:t>
            </a:r>
            <a:r>
              <a:rPr lang="en-US" sz="3600" baseline="30000" dirty="0">
                <a:solidFill>
                  <a:srgbClr val="0432FF"/>
                </a:solidFill>
              </a:rPr>
              <a:t>1) (class, 2) (This, 1) (is, 1) (fun, 1)</a:t>
            </a:r>
            <a:endParaRPr lang="en-US" sz="36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9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Part I: Big Data Engineer</a:t>
            </a:r>
          </a:p>
          <a:p>
            <a:pPr lvl="1"/>
            <a:r>
              <a:rPr lang="en-US" altLang="zh-CN" dirty="0" smtClean="0"/>
              <a:t>MapReduce/Hadoop</a:t>
            </a:r>
          </a:p>
          <a:p>
            <a:pPr lvl="1"/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Hadoop</a:t>
            </a:r>
          </a:p>
          <a:p>
            <a:pPr lvl="1"/>
            <a:r>
              <a:rPr lang="en-US" altLang="zh-CN" dirty="0" err="1" smtClean="0"/>
              <a:t>NoSql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Sql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CAP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theorm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en-US" altLang="zh-CN" dirty="0" smtClean="0"/>
              <a:t>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Mapreduce</a:t>
            </a:r>
            <a:endParaRPr lang="en-US" dirty="0"/>
          </a:p>
          <a:p>
            <a:pPr lvl="1"/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5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8" y="1690689"/>
            <a:ext cx="8576841" cy="52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aseline="30000" dirty="0"/>
              <a:t>Finding </a:t>
            </a:r>
            <a:r>
              <a:rPr lang="en-US" sz="3600" baseline="30000" dirty="0" smtClean="0"/>
              <a:t>the</a:t>
            </a:r>
            <a:r>
              <a:rPr lang="zh-CN" altLang="en-US" sz="3600" baseline="30000" dirty="0"/>
              <a:t> </a:t>
            </a:r>
            <a:r>
              <a:rPr lang="en-US" altLang="zh-CN" sz="3600" b="1" baseline="30000" dirty="0" smtClean="0"/>
              <a:t>frequent</a:t>
            </a:r>
            <a:r>
              <a:rPr lang="en-US" sz="3600" baseline="30000" dirty="0" smtClean="0"/>
              <a:t> </a:t>
            </a:r>
            <a:r>
              <a:rPr lang="en-US" sz="3600" b="1" baseline="30000" dirty="0"/>
              <a:t>intersection</a:t>
            </a:r>
            <a:r>
              <a:rPr lang="en-US" sz="3600" baseline="30000" dirty="0"/>
              <a:t> </a:t>
            </a:r>
            <a:r>
              <a:rPr lang="en-US" altLang="zh-CN" sz="3600" baseline="30000" dirty="0" smtClean="0"/>
              <a:t>(&gt;=3)</a:t>
            </a:r>
            <a:r>
              <a:rPr lang="zh-CN" altLang="en-US" sz="3600" baseline="30000" dirty="0" smtClean="0"/>
              <a:t> </a:t>
            </a:r>
            <a:r>
              <a:rPr lang="en-US" sz="3600" baseline="30000" dirty="0" smtClean="0"/>
              <a:t>of </a:t>
            </a:r>
            <a:r>
              <a:rPr lang="en-US" sz="3600" baseline="30000" dirty="0"/>
              <a:t>edges among multiple graphs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68" y="3031720"/>
            <a:ext cx="5089146" cy="3717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3652" y="5364217"/>
            <a:ext cx="2431306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432FF"/>
                </a:solidFill>
              </a:rPr>
              <a:t>What Mapper and Reducer look like?</a:t>
            </a:r>
            <a:endParaRPr lang="en-US" sz="2800" b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0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0489"/>
            <a:ext cx="7886700" cy="494647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432FF"/>
                </a:solidFill>
              </a:rPr>
              <a:t>Mapper1:</a:t>
            </a:r>
          </a:p>
          <a:p>
            <a:pPr lvl="1"/>
            <a:r>
              <a:rPr lang="en-US" dirty="0" smtClean="0"/>
              <a:t>1</a:t>
            </a:r>
            <a:r>
              <a:rPr lang="en-US" dirty="0" smtClean="0">
                <a:sym typeface="Wingdings"/>
              </a:rPr>
              <a:t>2: G1</a:t>
            </a:r>
          </a:p>
          <a:p>
            <a:pPr lvl="1"/>
            <a:r>
              <a:rPr lang="en-US" dirty="0" smtClean="0">
                <a:sym typeface="Wingdings"/>
              </a:rPr>
              <a:t>1-&gt;3: G1</a:t>
            </a:r>
          </a:p>
          <a:p>
            <a:r>
              <a:rPr lang="en-US" dirty="0" smtClean="0">
                <a:solidFill>
                  <a:srgbClr val="0432FF"/>
                </a:solidFill>
                <a:sym typeface="Wingdings"/>
              </a:rPr>
              <a:t>Mapper2</a:t>
            </a:r>
          </a:p>
          <a:p>
            <a:pPr lvl="1"/>
            <a:r>
              <a:rPr lang="en-US" dirty="0" smtClean="0">
                <a:sym typeface="Wingdings"/>
              </a:rPr>
              <a:t>12: G2</a:t>
            </a:r>
          </a:p>
          <a:p>
            <a:pPr lvl="1"/>
            <a:r>
              <a:rPr lang="en-US" dirty="0" smtClean="0">
                <a:sym typeface="Wingdings"/>
              </a:rPr>
              <a:t>…</a:t>
            </a:r>
          </a:p>
          <a:p>
            <a:r>
              <a:rPr lang="en-US" dirty="0" smtClean="0">
                <a:solidFill>
                  <a:srgbClr val="0432FF"/>
                </a:solidFill>
                <a:sym typeface="Wingdings"/>
              </a:rPr>
              <a:t>Mapper3</a:t>
            </a:r>
          </a:p>
          <a:p>
            <a:pPr lvl="1"/>
            <a:r>
              <a:rPr lang="en-US" dirty="0" smtClean="0">
                <a:sym typeface="Wingdings"/>
              </a:rPr>
              <a:t>17: G3</a:t>
            </a:r>
          </a:p>
          <a:p>
            <a:r>
              <a:rPr lang="en-US" dirty="0" smtClean="0">
                <a:solidFill>
                  <a:srgbClr val="0432FF"/>
                </a:solidFill>
                <a:sym typeface="Wingdings"/>
              </a:rPr>
              <a:t>Reducer</a:t>
            </a:r>
          </a:p>
          <a:p>
            <a:pPr lvl="1"/>
            <a:r>
              <a:rPr lang="en-US" dirty="0" smtClean="0">
                <a:sym typeface="Wingdings"/>
              </a:rPr>
              <a:t>1-&gt;2: Yes</a:t>
            </a:r>
          </a:p>
          <a:p>
            <a:pPr lvl="2"/>
            <a:r>
              <a:rPr lang="en-US" i="1" dirty="0" smtClean="0">
                <a:sym typeface="Wingdings"/>
              </a:rPr>
              <a:t>Because 12: G1,G2,G3…</a:t>
            </a:r>
          </a:p>
          <a:p>
            <a:pPr lvl="1"/>
            <a:r>
              <a:rPr lang="en-US" dirty="0" smtClean="0">
                <a:sym typeface="Wingdings"/>
              </a:rPr>
              <a:t>13:NO</a:t>
            </a:r>
          </a:p>
          <a:p>
            <a:pPr lvl="2"/>
            <a:r>
              <a:rPr lang="en-US" i="1" dirty="0" smtClean="0">
                <a:sym typeface="Wingdings"/>
              </a:rPr>
              <a:t>Because 13: G1,G3…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42" y="856525"/>
            <a:ext cx="5751892" cy="42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</a:t>
            </a:r>
            <a:r>
              <a:rPr lang="en-US" dirty="0" smtClean="0"/>
              <a:t>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the document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emit(key, result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62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447800"/>
            <a:ext cx="5105400" cy="525780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 smtClean="0">
                <a:solidFill>
                  <a:schemeClr val="accent3"/>
                </a:solidFill>
              </a:rPr>
              <a:t>Programmer specifies:</a:t>
            </a:r>
          </a:p>
          <a:p>
            <a:pPr lvl="1"/>
            <a:r>
              <a:rPr lang="en-GB" dirty="0" smtClean="0"/>
              <a:t>Map and Reduce and input files</a:t>
            </a:r>
          </a:p>
          <a:p>
            <a:pPr lvl="0"/>
            <a:r>
              <a:rPr lang="en-GB" b="1" dirty="0" smtClean="0"/>
              <a:t>Workflow:</a:t>
            </a:r>
          </a:p>
          <a:p>
            <a:pPr lvl="1"/>
            <a:r>
              <a:rPr lang="en-GB" dirty="0" smtClean="0"/>
              <a:t>Read inputs as a set of key-value-pairs</a:t>
            </a:r>
          </a:p>
          <a:p>
            <a:pPr lvl="1"/>
            <a:r>
              <a:rPr lang="en-GB" b="1" dirty="0" smtClean="0">
                <a:solidFill>
                  <a:schemeClr val="accent2"/>
                </a:solidFill>
              </a:rPr>
              <a:t>Map</a:t>
            </a:r>
            <a:r>
              <a:rPr lang="en-GB" b="1" dirty="0" smtClean="0"/>
              <a:t> </a:t>
            </a:r>
            <a:r>
              <a:rPr lang="en-GB" dirty="0" smtClean="0"/>
              <a:t>transforms input </a:t>
            </a:r>
            <a:r>
              <a:rPr lang="en-GB" dirty="0" err="1" smtClean="0"/>
              <a:t>kv</a:t>
            </a:r>
            <a:r>
              <a:rPr lang="en-GB" dirty="0" smtClean="0"/>
              <a:t>-pairs into a new set of </a:t>
            </a:r>
            <a:r>
              <a:rPr lang="en-GB" dirty="0" err="1" smtClean="0"/>
              <a:t>k'v</a:t>
            </a:r>
            <a:r>
              <a:rPr lang="en-GB" dirty="0" smtClean="0"/>
              <a:t>'-pairs</a:t>
            </a:r>
          </a:p>
          <a:p>
            <a:pPr lvl="1"/>
            <a:r>
              <a:rPr lang="en-GB" dirty="0" smtClean="0">
                <a:solidFill>
                  <a:srgbClr val="0432FF"/>
                </a:solidFill>
              </a:rPr>
              <a:t>Sorts &amp; Shuffles </a:t>
            </a:r>
            <a:r>
              <a:rPr lang="en-GB" dirty="0" smtClean="0"/>
              <a:t>the </a:t>
            </a:r>
            <a:r>
              <a:rPr lang="en-GB" dirty="0" err="1" smtClean="0"/>
              <a:t>k'v</a:t>
            </a:r>
            <a:r>
              <a:rPr lang="en-GB" dirty="0" smtClean="0"/>
              <a:t>'-pairs to output nodes</a:t>
            </a:r>
          </a:p>
          <a:p>
            <a:pPr lvl="1"/>
            <a:r>
              <a:rPr lang="en-GB" dirty="0" smtClean="0"/>
              <a:t>All </a:t>
            </a:r>
            <a:r>
              <a:rPr lang="en-GB" dirty="0" err="1" smtClean="0"/>
              <a:t>k’v</a:t>
            </a:r>
            <a:r>
              <a:rPr lang="en-GB" dirty="0" smtClean="0"/>
              <a:t>’-pairs with a given k’ are sent to the same </a:t>
            </a:r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endParaRPr lang="en-GB" dirty="0" smtClean="0"/>
          </a:p>
          <a:p>
            <a:pPr lvl="1"/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r>
              <a:rPr lang="en-GB" b="1" dirty="0" smtClean="0"/>
              <a:t> </a:t>
            </a:r>
            <a:r>
              <a:rPr lang="en-GB" dirty="0" smtClean="0"/>
              <a:t>processes all </a:t>
            </a:r>
            <a:r>
              <a:rPr lang="en-GB" dirty="0" err="1" smtClean="0"/>
              <a:t>k'v</a:t>
            </a:r>
            <a:r>
              <a:rPr lang="en-GB" dirty="0" smtClean="0"/>
              <a:t>'-pairs grouped by key into new </a:t>
            </a:r>
            <a:r>
              <a:rPr lang="en-GB" dirty="0" err="1" smtClean="0"/>
              <a:t>k''v</a:t>
            </a:r>
            <a:r>
              <a:rPr lang="en-GB" dirty="0" smtClean="0"/>
              <a:t>''-pairs</a:t>
            </a:r>
          </a:p>
          <a:p>
            <a:pPr lvl="1"/>
            <a:r>
              <a:rPr lang="en-GB" dirty="0" smtClean="0"/>
              <a:t>Write the resulting pairs to files</a:t>
            </a:r>
          </a:p>
          <a:p>
            <a:pPr lvl="8"/>
            <a:endParaRPr lang="en-GB" dirty="0" smtClean="0"/>
          </a:p>
          <a:p>
            <a:pPr lvl="0"/>
            <a:r>
              <a:rPr lang="en-GB" dirty="0" smtClean="0">
                <a:solidFill>
                  <a:schemeClr val="accent3"/>
                </a:solidFill>
              </a:rPr>
              <a:t>All phases are distributed with many tasks doing the work</a:t>
            </a:r>
          </a:p>
          <a:p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41963" y="1676400"/>
            <a:ext cx="566737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803900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10200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0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764338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070725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34163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Map 1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43850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8205788" y="2209800"/>
            <a:ext cx="1587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13675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2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1658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Reduce 0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746283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Reduce 1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803900" y="3276600"/>
            <a:ext cx="3492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03900" y="3276600"/>
            <a:ext cx="21844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148388" y="3276600"/>
            <a:ext cx="839787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26275" y="3276600"/>
            <a:ext cx="962025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235700" y="3276600"/>
            <a:ext cx="20193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026400" y="3276600"/>
            <a:ext cx="2286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7400" y="5486400"/>
            <a:ext cx="619125" cy="6096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0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769225" y="5486400"/>
            <a:ext cx="53657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1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9601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03116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10200" y="3657600"/>
            <a:ext cx="3276600" cy="22860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629400" y="3581400"/>
            <a:ext cx="892175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cs typeface="Arial" charset="0"/>
              </a:rPr>
              <a:t>Shuffle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Refinements: Backup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Problem</a:t>
            </a:r>
          </a:p>
          <a:p>
            <a:pPr lvl="1"/>
            <a:r>
              <a:rPr lang="en-US" dirty="0" smtClean="0"/>
              <a:t>Slow workers significantly lengthen the job completion time:</a:t>
            </a:r>
          </a:p>
          <a:p>
            <a:pPr lvl="2"/>
            <a:r>
              <a:rPr lang="en-US" dirty="0" smtClean="0"/>
              <a:t>Other jobs on the machine</a:t>
            </a:r>
          </a:p>
          <a:p>
            <a:pPr lvl="2"/>
            <a:r>
              <a:rPr lang="en-US" dirty="0" smtClean="0"/>
              <a:t>Bad disks</a:t>
            </a:r>
          </a:p>
          <a:p>
            <a:pPr lvl="2"/>
            <a:r>
              <a:rPr lang="en-US" dirty="0" smtClean="0"/>
              <a:t>Weird things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Solution</a:t>
            </a:r>
          </a:p>
          <a:p>
            <a:pPr lvl="1"/>
            <a:r>
              <a:rPr lang="en-US" dirty="0" smtClean="0"/>
              <a:t>Near end of phase, spawn backup copies of tasks</a:t>
            </a:r>
          </a:p>
          <a:p>
            <a:pPr lvl="2"/>
            <a:r>
              <a:rPr lang="en-US" dirty="0" smtClean="0"/>
              <a:t>Whichever one finishes first “wins”</a:t>
            </a:r>
          </a:p>
          <a:p>
            <a:r>
              <a:rPr lang="en-US" b="1" dirty="0" smtClean="0">
                <a:solidFill>
                  <a:schemeClr val="accent4"/>
                </a:solidFill>
              </a:rPr>
              <a:t>Effect</a:t>
            </a:r>
          </a:p>
          <a:p>
            <a:pPr lvl="1"/>
            <a:r>
              <a:rPr lang="en-US" dirty="0" smtClean="0"/>
              <a:t>Dramatically shortens job completion time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0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Refinement: Combiners</a:t>
            </a:r>
            <a:endParaRPr 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Often a </a:t>
            </a:r>
            <a:r>
              <a:rPr lang="en-US" dirty="0" smtClean="0"/>
              <a:t>Map </a:t>
            </a:r>
            <a:r>
              <a:rPr lang="en-US" dirty="0"/>
              <a:t>task will produce many pairs of the form </a:t>
            </a:r>
            <a:r>
              <a:rPr lang="en-US" i="1" dirty="0"/>
              <a:t>(k,v</a:t>
            </a:r>
            <a:r>
              <a:rPr lang="en-US" i="1" baseline="-25000" dirty="0"/>
              <a:t>1</a:t>
            </a:r>
            <a:r>
              <a:rPr lang="en-US" i="1" dirty="0"/>
              <a:t>), (k,v</a:t>
            </a:r>
            <a:r>
              <a:rPr lang="en-US" i="1" baseline="-25000" dirty="0"/>
              <a:t>2</a:t>
            </a:r>
            <a:r>
              <a:rPr lang="en-US" i="1" dirty="0"/>
              <a:t>), …</a:t>
            </a:r>
            <a:r>
              <a:rPr lang="en-US" dirty="0"/>
              <a:t> for the same key </a:t>
            </a:r>
            <a:r>
              <a:rPr lang="en-US" i="1" dirty="0"/>
              <a:t>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E.g., popular words in </a:t>
            </a:r>
            <a:r>
              <a:rPr lang="en-US" dirty="0" smtClean="0"/>
              <a:t>the word count example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Can </a:t>
            </a:r>
            <a:r>
              <a:rPr lang="en-US" b="1" dirty="0"/>
              <a:t>save network time by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>
                <a:solidFill>
                  <a:schemeClr val="accent3"/>
                </a:solidFill>
              </a:rPr>
              <a:t>pre-aggregating values in </a:t>
            </a:r>
            <a:br>
              <a:rPr lang="en-US" b="1" dirty="0" smtClean="0">
                <a:solidFill>
                  <a:schemeClr val="accent3"/>
                </a:solidFill>
              </a:rPr>
            </a:br>
            <a:r>
              <a:rPr lang="en-US" b="1" dirty="0" smtClean="0">
                <a:solidFill>
                  <a:schemeClr val="accent3"/>
                </a:solidFill>
              </a:rPr>
              <a:t>the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 dirty="0" smtClean="0">
                <a:solidFill>
                  <a:schemeClr val="accent3"/>
                </a:solidFill>
              </a:rPr>
              <a:t>mapper:</a:t>
            </a:r>
            <a:endParaRPr lang="en-US" b="1" dirty="0">
              <a:solidFill>
                <a:schemeClr val="accent3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combine(k, </a:t>
            </a:r>
            <a:r>
              <a:rPr lang="en-US" dirty="0">
                <a:latin typeface="Arial" pitchFamily="34" charset="0"/>
                <a:cs typeface="Arial" pitchFamily="34" charset="0"/>
              </a:rPr>
              <a:t>list(v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dirty="0">
                <a:latin typeface="Arial" pitchFamily="34" charset="0"/>
                <a:cs typeface="Arial" pitchFamily="34" charset="0"/>
              </a:rPr>
              <a:t>)) </a:t>
            </a:r>
            <a:r>
              <a:rPr lang="en-U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v</a:t>
            </a:r>
            <a:r>
              <a:rPr lang="en-US" baseline="-25000" dirty="0">
                <a:latin typeface="Arial" pitchFamily="34" charset="0"/>
                <a:cs typeface="Arial" pitchFamily="34" charset="0"/>
                <a:sym typeface="Wingdings" pitchFamily="2" charset="2"/>
              </a:rPr>
              <a:t>2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sym typeface="Wingdings" pitchFamily="2" charset="2"/>
              </a:rPr>
              <a:t>Combiner is usually </a:t>
            </a:r>
            <a:r>
              <a:rPr lang="en-US" dirty="0">
                <a:sym typeface="Wingdings" pitchFamily="2" charset="2"/>
              </a:rPr>
              <a:t>same </a:t>
            </a:r>
            <a:r>
              <a:rPr lang="en-US" dirty="0" smtClean="0">
                <a:sym typeface="Wingdings" pitchFamily="2" charset="2"/>
              </a:rPr>
              <a:t/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as the reduce function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Works </a:t>
            </a:r>
            <a:r>
              <a:rPr lang="en-US" dirty="0"/>
              <a:t>only if reduce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function is commutative </a:t>
            </a:r>
            <a:r>
              <a:rPr lang="en-US" dirty="0"/>
              <a:t>and associative</a:t>
            </a:r>
          </a:p>
        </p:txBody>
      </p:sp>
      <p:pic>
        <p:nvPicPr>
          <p:cNvPr id="1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7422" y="2862805"/>
            <a:ext cx="3425489" cy="2370016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87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Refinement: </a:t>
            </a:r>
            <a:r>
              <a:rPr lang="en-US" dirty="0"/>
              <a:t>Combiners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Back to our word counting example:</a:t>
            </a:r>
          </a:p>
          <a:p>
            <a:pPr lvl="1"/>
            <a:r>
              <a:rPr lang="en-US" dirty="0" smtClean="0"/>
              <a:t>Combiner combines the values of all keys of a single mapper (single machine):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Much less data needs to be copied and shuffled!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 descr="http://www.admin-magazine.com/var/ezflow_site/storage/images/media/images/hadoop-f03/47069-1-eng-US/hadoop-F03_referen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36220"/>
            <a:ext cx="6553200" cy="25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66800" y="3036220"/>
            <a:ext cx="3581400" cy="126319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66800" y="4287630"/>
            <a:ext cx="3581400" cy="1263190"/>
          </a:xfrm>
          <a:prstGeom prst="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Refinement: Partition </a:t>
            </a:r>
            <a:r>
              <a:rPr lang="en-US" dirty="0"/>
              <a:t>Function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Remember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we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have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multiple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reducers</a:t>
            </a:r>
            <a:endParaRPr lang="zh-CN" altLang="en-US" b="1" dirty="0" smtClean="0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0000FF"/>
                </a:solidFill>
              </a:rPr>
              <a:t>Want to control how keys get partitioned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Inputs </a:t>
            </a:r>
            <a:r>
              <a:rPr lang="en-US" dirty="0"/>
              <a:t>to map tasks are created by contiguous splits of input </a:t>
            </a:r>
            <a:r>
              <a:rPr lang="en-US" dirty="0" smtClean="0"/>
              <a:t>file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Reduce needs </a:t>
            </a:r>
            <a:r>
              <a:rPr lang="en-US" dirty="0"/>
              <a:t>to ensure that records with the same intermediate key end up at the same </a:t>
            </a:r>
            <a:r>
              <a:rPr lang="en-US" dirty="0" smtClean="0"/>
              <a:t>worker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System </a:t>
            </a:r>
            <a:r>
              <a:rPr lang="en-US" b="1" dirty="0"/>
              <a:t>uses a default partition </a:t>
            </a:r>
            <a:r>
              <a:rPr lang="en-US" b="1" dirty="0" smtClean="0"/>
              <a:t>function:</a:t>
            </a:r>
          </a:p>
          <a:p>
            <a:pPr lvl="1">
              <a:lnSpc>
                <a:spcPct val="90000"/>
              </a:lnSpc>
            </a:pPr>
            <a:r>
              <a:rPr lang="en-US" b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hash(key</a:t>
            </a:r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) mod </a:t>
            </a:r>
            <a:r>
              <a:rPr lang="en-US" b="1" i="1" dirty="0" smtClean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R</a:t>
            </a:r>
          </a:p>
          <a:p>
            <a:pPr lvl="8">
              <a:lnSpc>
                <a:spcPct val="90000"/>
              </a:lnSpc>
            </a:pPr>
            <a:endParaRPr lang="en-US" b="1" i="1" dirty="0" smtClean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 smtClean="0">
                <a:solidFill>
                  <a:srgbClr val="D60093"/>
                </a:solidFill>
              </a:rPr>
              <a:t>Sometimes useful </a:t>
            </a:r>
            <a:r>
              <a:rPr lang="en-US" b="1" dirty="0">
                <a:solidFill>
                  <a:srgbClr val="D60093"/>
                </a:solidFill>
              </a:rPr>
              <a:t>to </a:t>
            </a:r>
            <a:r>
              <a:rPr lang="en-US" b="1" dirty="0" smtClean="0">
                <a:solidFill>
                  <a:srgbClr val="D60093"/>
                </a:solidFill>
              </a:rPr>
              <a:t>override the hash function:</a:t>
            </a:r>
            <a:endParaRPr lang="en-US" b="1" dirty="0">
              <a:solidFill>
                <a:srgbClr val="D60093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dirty="0"/>
              <a:t>E.g.,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hash(hostname(URL)) mod </a:t>
            </a:r>
            <a:r>
              <a:rPr lang="en-US" sz="2400" b="1" i="1" dirty="0">
                <a:latin typeface="Arial" pitchFamily="34" charset="0"/>
                <a:cs typeface="Arial" pitchFamily="34" charset="0"/>
              </a:rPr>
              <a:t>R</a:t>
            </a:r>
            <a:r>
              <a:rPr lang="en-US" dirty="0"/>
              <a:t> ensures URLs from a host end up in the same output file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3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Partition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9890"/>
            <a:ext cx="7886700" cy="468382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partitioning </a:t>
            </a:r>
            <a:r>
              <a:rPr lang="en-US" sz="2000" dirty="0"/>
              <a:t>has a direct impact on the overall performance of job we want to run. </a:t>
            </a:r>
            <a:endParaRPr lang="en-US" sz="2000" dirty="0" smtClean="0"/>
          </a:p>
          <a:p>
            <a:r>
              <a:rPr lang="en-US" sz="2000" dirty="0" smtClean="0"/>
              <a:t>sometimes </a:t>
            </a:r>
            <a:r>
              <a:rPr lang="en-US" sz="2000" b="1" dirty="0"/>
              <a:t>required to control the key/value pairs </a:t>
            </a:r>
            <a:r>
              <a:rPr lang="en-US" sz="2000" dirty="0"/>
              <a:t>(emitted from mapper) partitioning over the reducers.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07" y="2971950"/>
            <a:ext cx="6446184" cy="147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07" y="4450178"/>
            <a:ext cx="6567257" cy="15256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59420" y="5934670"/>
            <a:ext cx="7425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A222A"/>
                </a:solidFill>
                <a:latin typeface="Arial" charset="0"/>
              </a:rPr>
              <a:t> all the tokens having a number of occurrences less than N (here 4) are sent to reducer 1 and the others are sent to reducer 2, resulting in two </a:t>
            </a:r>
            <a:r>
              <a:rPr lang="en-US" altLang="zh-CN" dirty="0" smtClean="0">
                <a:solidFill>
                  <a:srgbClr val="1A222A"/>
                </a:solidFill>
                <a:latin typeface="Arial" charset="0"/>
              </a:rPr>
              <a:t>ordered</a:t>
            </a:r>
            <a:r>
              <a:rPr lang="zh-CN" altLang="en-US" dirty="0" smtClean="0">
                <a:solidFill>
                  <a:srgbClr val="1A222A"/>
                </a:solidFill>
                <a:latin typeface="Arial" charset="0"/>
              </a:rPr>
              <a:t> </a:t>
            </a:r>
            <a:r>
              <a:rPr lang="en-US" dirty="0" smtClean="0">
                <a:solidFill>
                  <a:srgbClr val="1A222A"/>
                </a:solidFill>
                <a:latin typeface="Arial" charset="0"/>
              </a:rPr>
              <a:t>partitions</a:t>
            </a:r>
            <a:endParaRPr lang="en-US" dirty="0"/>
          </a:p>
        </p:txBody>
      </p:sp>
      <p:sp>
        <p:nvSpPr>
          <p:cNvPr id="9" name="Multiply 8"/>
          <p:cNvSpPr/>
          <p:nvPr/>
        </p:nvSpPr>
        <p:spPr>
          <a:xfrm>
            <a:off x="6467355" y="2753077"/>
            <a:ext cx="1817225" cy="16472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top 3 most visited URLs for a given day?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3" y="2254422"/>
            <a:ext cx="6076709" cy="44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9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Mapper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38" y="1235214"/>
            <a:ext cx="7500395" cy="56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Reducer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1206"/>
            <a:ext cx="7496778" cy="54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2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30000" dirty="0"/>
              <a:t>Driver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49001"/>
            <a:ext cx="7399122" cy="570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aseline="30000" dirty="0"/>
              <a:t>Run MapReduce Programs under Hadoop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219" y="1825625"/>
            <a:ext cx="76355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Head first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sz="2800" dirty="0" smtClean="0">
                <a:solidFill>
                  <a:srgbClr val="0432FF"/>
                </a:solidFill>
              </a:rPr>
              <a:t>Next week:</a:t>
            </a:r>
          </a:p>
          <a:p>
            <a:pPr lvl="1"/>
            <a:r>
              <a:rPr lang="en-US" sz="2400" dirty="0" smtClean="0">
                <a:solidFill>
                  <a:srgbClr val="0432FF"/>
                </a:solidFill>
              </a:rPr>
              <a:t>Head </a:t>
            </a:r>
            <a:r>
              <a:rPr lang="en-US" sz="2400" dirty="0" smtClean="0">
                <a:solidFill>
                  <a:srgbClr val="0432FF"/>
                </a:solidFill>
              </a:rPr>
              <a:t>first </a:t>
            </a:r>
            <a:r>
              <a:rPr lang="en-US" sz="2400" dirty="0" err="1" smtClean="0">
                <a:solidFill>
                  <a:srgbClr val="0432FF"/>
                </a:solidFill>
              </a:rPr>
              <a:t>HDFS+Hadoop</a:t>
            </a:r>
            <a:r>
              <a:rPr lang="en-US" sz="2400" dirty="0" smtClean="0">
                <a:solidFill>
                  <a:srgbClr val="0432FF"/>
                </a:solidFill>
              </a:rPr>
              <a:t> </a:t>
            </a:r>
            <a:r>
              <a:rPr lang="en-US" sz="2400" dirty="0" smtClean="0">
                <a:solidFill>
                  <a:srgbClr val="0432FF"/>
                </a:solidFill>
              </a:rPr>
              <a:t>cluster</a:t>
            </a:r>
          </a:p>
          <a:p>
            <a:pPr lvl="1"/>
            <a:r>
              <a:rPr lang="en-US" dirty="0" smtClean="0">
                <a:solidFill>
                  <a:srgbClr val="0432FF"/>
                </a:solidFill>
              </a:rPr>
              <a:t>First Lab session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9206" y="532435"/>
            <a:ext cx="810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Schedule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655643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5400" dirty="0" smtClean="0">
                <a:latin typeface="+mn-lt"/>
              </a:rPr>
              <a:t>HDFS in details</a:t>
            </a:r>
            <a:endParaRPr lang="en-US" sz="54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6284"/>
            <a:ext cx="5147117" cy="4660679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b="1" dirty="0" smtClean="0"/>
              <a:t>HDFS</a:t>
            </a:r>
            <a:r>
              <a:rPr lang="en-US" dirty="0" smtClean="0"/>
              <a:t>: </a:t>
            </a:r>
            <a:r>
              <a:rPr lang="en-US" dirty="0"/>
              <a:t>Hadoop Distributed File System with high throughput access to application 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73" y="2621804"/>
            <a:ext cx="5613722" cy="40590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7696" y="4537276"/>
            <a:ext cx="5116010" cy="20024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actually want in big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>
                <a:solidFill>
                  <a:srgbClr val="0432FF"/>
                </a:solidFill>
              </a:rPr>
              <a:t>Scales out with more </a:t>
            </a:r>
            <a:r>
              <a:rPr lang="en-US" dirty="0" smtClean="0">
                <a:solidFill>
                  <a:srgbClr val="0432FF"/>
                </a:solidFill>
              </a:rPr>
              <a:t>data</a:t>
            </a:r>
            <a:endParaRPr lang="en-US" dirty="0">
              <a:solidFill>
                <a:srgbClr val="0432FF"/>
              </a:solidFill>
            </a:endParaRPr>
          </a:p>
          <a:p>
            <a:pPr lvl="1"/>
            <a:r>
              <a:rPr lang="en-US" dirty="0">
                <a:solidFill>
                  <a:srgbClr val="0432FF"/>
                </a:solidFill>
              </a:rPr>
              <a:t>Massively parallel</a:t>
            </a:r>
          </a:p>
          <a:p>
            <a:pPr lvl="1"/>
            <a:r>
              <a:rPr lang="en-US" dirty="0" smtClean="0">
                <a:solidFill>
                  <a:srgbClr val="0432FF"/>
                </a:solidFill>
              </a:rPr>
              <a:t>Cheaper </a:t>
            </a:r>
            <a:r>
              <a:rPr lang="en-US" dirty="0">
                <a:solidFill>
                  <a:srgbClr val="0432FF"/>
                </a:solidFill>
              </a:rPr>
              <a:t>than parallel </a:t>
            </a:r>
            <a:r>
              <a:rPr lang="en-US" dirty="0" smtClean="0">
                <a:solidFill>
                  <a:srgbClr val="0432FF"/>
                </a:solidFill>
              </a:rPr>
              <a:t>databases</a:t>
            </a:r>
          </a:p>
          <a:p>
            <a:pPr lvl="1"/>
            <a:r>
              <a:rPr lang="en-US" dirty="0" smtClean="0">
                <a:solidFill>
                  <a:srgbClr val="0432FF"/>
                </a:solidFill>
              </a:rPr>
              <a:t>Able to run on </a:t>
            </a:r>
            <a:r>
              <a:rPr lang="en-US" b="1" dirty="0" smtClean="0">
                <a:solidFill>
                  <a:srgbClr val="0432FF"/>
                </a:solidFill>
              </a:rPr>
              <a:t>cheap hardware!</a:t>
            </a:r>
          </a:p>
          <a:p>
            <a:pPr lvl="1"/>
            <a:r>
              <a:rPr lang="en-US" dirty="0"/>
              <a:t>Ability to use any processing tool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577" y="3832668"/>
            <a:ext cx="5745384" cy="331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0475"/>
            <a:ext cx="8196860" cy="607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3422" y="6309262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Jeff Dean’s slides</a:t>
            </a: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HDFS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The Hadoop Distributed File System (HDFS) is a distributed file system designed to run on commodity hardware. It has many similarities with existing distributed file systems. However, the differences from other distributed file systems are significant. 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highly fault-tolerant and is designed to be deployed on low-cost hardware</a:t>
            </a:r>
            <a:r>
              <a:rPr lang="en-US" altLang="en-US" dirty="0"/>
              <a:t>. </a:t>
            </a:r>
          </a:p>
          <a:p>
            <a:pPr lvl="1" eaLnBrk="1" hangingPunct="1"/>
            <a:r>
              <a:rPr lang="en-US" altLang="en-US" dirty="0">
                <a:solidFill>
                  <a:srgbClr val="0432FF"/>
                </a:solidFill>
              </a:rPr>
              <a:t>provides high throughput access to application data and is suitable for applications that have large data 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18E919-687E-DE43-B0F5-E4D9CF7B5E59}" type="slidenum">
              <a:rPr lang="en-US" altLang="en-US">
                <a:solidFill>
                  <a:srgbClr val="898989"/>
                </a:solidFill>
                <a:latin typeface="Calibri" charset="0"/>
              </a:rPr>
              <a:pPr eaLnBrk="1" hangingPunct="1"/>
              <a:t>58</a:t>
            </a:fld>
            <a:endParaRPr lang="en-U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Sathya Sai University, Prashanti Nilayam</a:t>
            </a:r>
          </a:p>
        </p:txBody>
      </p:sp>
    </p:spTree>
    <p:extLst>
      <p:ext uri="{BB962C8B-B14F-4D97-AF65-F5344CB8AC3E}">
        <p14:creationId xmlns:p14="http://schemas.microsoft.com/office/powerpoint/2010/main" val="19804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Hadoop’s Architecture (HDFS)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3266" y="1676400"/>
            <a:ext cx="377913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b="1" u="sng" dirty="0" err="1" smtClean="0"/>
              <a:t>NameNode</a:t>
            </a:r>
            <a:r>
              <a:rPr lang="en-US" b="1" u="sng" dirty="0" smtClean="0"/>
              <a:t>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dirty="0">
                <a:solidFill>
                  <a:srgbClr val="0432FF"/>
                </a:solidFill>
              </a:rPr>
              <a:t>metadata</a:t>
            </a:r>
            <a:r>
              <a:rPr lang="en-US" dirty="0"/>
              <a:t> for the files, like the directory structure of a typical FS</a:t>
            </a:r>
            <a:r>
              <a:rPr lang="en-US" dirty="0" smtClean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server holding the </a:t>
            </a:r>
            <a:r>
              <a:rPr lang="en-US" dirty="0" err="1">
                <a:solidFill>
                  <a:srgbClr val="0432FF"/>
                </a:solidFill>
              </a:rPr>
              <a:t>NameNode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instance is quite crucial, as there is only one. </a:t>
            </a:r>
            <a:endParaRPr lang="en-US" dirty="0" smtClean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Transaction log for file deletes/adds, etc. Does not use transactions for whole blocks or file-streams, only metadata</a:t>
            </a:r>
            <a:r>
              <a:rPr lang="en-US" dirty="0" smtClean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Handles creation of more replica blocks when necessary after a </a:t>
            </a:r>
            <a:r>
              <a:rPr lang="en-US" dirty="0" err="1"/>
              <a:t>DataNode</a:t>
            </a:r>
            <a:r>
              <a:rPr lang="en-US" dirty="0"/>
              <a:t> failure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8" y="1690689"/>
            <a:ext cx="3761772" cy="4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toy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top 3 most visited URLs for a given day?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33" y="2254422"/>
            <a:ext cx="6076709" cy="4481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086" y="258992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Hadoop’s Architecture (HDFS)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5562600"/>
            <a:ext cx="1752219" cy="13506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97438" y="1676400"/>
            <a:ext cx="36749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b="1" u="sng" dirty="0" err="1" smtClean="0"/>
              <a:t>DataNode</a:t>
            </a:r>
            <a:r>
              <a:rPr lang="en-US" b="1" u="sng" dirty="0" smtClean="0"/>
              <a:t> 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Stores the </a:t>
            </a:r>
            <a:r>
              <a:rPr lang="en-US" dirty="0">
                <a:solidFill>
                  <a:srgbClr val="0432FF"/>
                </a:solidFill>
              </a:rPr>
              <a:t>actual data </a:t>
            </a:r>
            <a:r>
              <a:rPr lang="en-US" dirty="0"/>
              <a:t>in </a:t>
            </a:r>
            <a:r>
              <a:rPr lang="en-US" dirty="0" smtClean="0"/>
              <a:t>HDFS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run on any underlying </a:t>
            </a:r>
            <a:r>
              <a:rPr lang="en-US" dirty="0" err="1"/>
              <a:t>filesystem</a:t>
            </a:r>
            <a:r>
              <a:rPr lang="en-US" dirty="0"/>
              <a:t> (ext3/4, NTFS,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Notifies </a:t>
            </a:r>
            <a:r>
              <a:rPr lang="en-US" dirty="0" err="1"/>
              <a:t>NameNode</a:t>
            </a:r>
            <a:r>
              <a:rPr lang="en-US" dirty="0"/>
              <a:t> of what blocks it </a:t>
            </a:r>
            <a:r>
              <a:rPr lang="en-US" dirty="0" smtClean="0"/>
              <a:t>has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NameNode</a:t>
            </a:r>
            <a:r>
              <a:rPr lang="en-US" dirty="0"/>
              <a:t> replicates blocks </a:t>
            </a:r>
            <a:r>
              <a:rPr lang="en-US" dirty="0" smtClean="0"/>
              <a:t>2</a:t>
            </a:r>
            <a:r>
              <a:rPr lang="en-US" altLang="zh-CN" dirty="0" smtClean="0"/>
              <a:t>-3</a:t>
            </a:r>
            <a:r>
              <a:rPr lang="en-US" dirty="0" smtClean="0"/>
              <a:t>x </a:t>
            </a:r>
            <a:r>
              <a:rPr lang="en-US" dirty="0"/>
              <a:t>in local rack, 1x elsewhere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8" y="1690689"/>
            <a:ext cx="3761772" cy="4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711651"/>
          </a:xfrm>
        </p:spPr>
        <p:txBody>
          <a:bodyPr/>
          <a:lstStyle/>
          <a:p>
            <a:r>
              <a:rPr lang="en-US" dirty="0" smtClean="0"/>
              <a:t>One of each: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(NN): master node for HDFS</a:t>
            </a:r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(JT): master node for job submission</a:t>
            </a:r>
          </a:p>
          <a:p>
            <a:r>
              <a:rPr lang="en-US" dirty="0" smtClean="0"/>
              <a:t>Set of each per slave machine:</a:t>
            </a:r>
          </a:p>
          <a:p>
            <a:pPr lvl="1"/>
            <a:r>
              <a:rPr lang="en-US" dirty="0" err="1" smtClean="0"/>
              <a:t>Tasktracker</a:t>
            </a:r>
            <a:r>
              <a:rPr lang="en-US" dirty="0" smtClean="0"/>
              <a:t> (TT): contains multiple task slots</a:t>
            </a:r>
          </a:p>
          <a:p>
            <a:pPr lvl="1"/>
            <a:r>
              <a:rPr lang="en-US" dirty="0" err="1" smtClean="0"/>
              <a:t>Datanode</a:t>
            </a:r>
            <a:r>
              <a:rPr lang="en-US" dirty="0" smtClean="0"/>
              <a:t> (DN): serves HDFS data blocks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97" y="4559168"/>
            <a:ext cx="1810715" cy="20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7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things reliable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2" y="1341933"/>
            <a:ext cx="4965168" cy="3467057"/>
          </a:xfrm>
          <a:prstGeom prst="rect">
            <a:avLst/>
          </a:prstGeom>
        </p:spPr>
      </p:pic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113038" y="4961390"/>
            <a:ext cx="520700" cy="498475"/>
            <a:chOff x="528" y="2160"/>
            <a:chExt cx="328" cy="314"/>
          </a:xfrm>
        </p:grpSpPr>
        <p:sp>
          <p:nvSpPr>
            <p:cNvPr id="6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1722638" y="4956628"/>
            <a:ext cx="552450" cy="498475"/>
            <a:chOff x="912" y="2157"/>
            <a:chExt cx="348" cy="314"/>
          </a:xfrm>
        </p:grpSpPr>
        <p:sp>
          <p:nvSpPr>
            <p:cNvPr id="9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11" name="Group 28"/>
          <p:cNvGrpSpPr>
            <a:grpSpLocks/>
          </p:cNvGrpSpPr>
          <p:nvPr/>
        </p:nvGrpSpPr>
        <p:grpSpPr bwMode="auto">
          <a:xfrm>
            <a:off x="1722638" y="5497965"/>
            <a:ext cx="531813" cy="498475"/>
            <a:chOff x="912" y="2498"/>
            <a:chExt cx="335" cy="314"/>
          </a:xfrm>
        </p:grpSpPr>
        <p:sp>
          <p:nvSpPr>
            <p:cNvPr id="12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4" name="Group 31"/>
          <p:cNvGrpSpPr>
            <a:grpSpLocks/>
          </p:cNvGrpSpPr>
          <p:nvPr/>
        </p:nvGrpSpPr>
        <p:grpSpPr bwMode="auto">
          <a:xfrm>
            <a:off x="1113038" y="5494790"/>
            <a:ext cx="520700" cy="498475"/>
            <a:chOff x="528" y="2496"/>
            <a:chExt cx="328" cy="314"/>
          </a:xfrm>
        </p:grpSpPr>
        <p:sp>
          <p:nvSpPr>
            <p:cNvPr id="15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7" name="AutoShape 34"/>
          <p:cNvSpPr>
            <a:spLocks noChangeArrowheads="1"/>
          </p:cNvSpPr>
          <p:nvPr/>
        </p:nvSpPr>
        <p:spPr bwMode="auto">
          <a:xfrm>
            <a:off x="1013026" y="488519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36"/>
          <p:cNvGrpSpPr>
            <a:grpSpLocks/>
          </p:cNvGrpSpPr>
          <p:nvPr/>
        </p:nvGrpSpPr>
        <p:grpSpPr bwMode="auto">
          <a:xfrm>
            <a:off x="5431098" y="5418590"/>
            <a:ext cx="550863" cy="393700"/>
            <a:chOff x="3099" y="2165"/>
            <a:chExt cx="347" cy="248"/>
          </a:xfrm>
        </p:grpSpPr>
        <p:sp>
          <p:nvSpPr>
            <p:cNvPr id="19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 smtClean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21" name="Group 39"/>
          <p:cNvGrpSpPr>
            <a:grpSpLocks/>
          </p:cNvGrpSpPr>
          <p:nvPr/>
        </p:nvGrpSpPr>
        <p:grpSpPr bwMode="auto">
          <a:xfrm>
            <a:off x="5425036" y="4969328"/>
            <a:ext cx="558800" cy="498475"/>
            <a:chOff x="3487" y="2165"/>
            <a:chExt cx="352" cy="314"/>
          </a:xfrm>
        </p:grpSpPr>
        <p:sp>
          <p:nvSpPr>
            <p:cNvPr id="22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24" name="AutoShape 42"/>
          <p:cNvSpPr>
            <a:spLocks noChangeArrowheads="1"/>
          </p:cNvSpPr>
          <p:nvPr/>
        </p:nvSpPr>
        <p:spPr bwMode="auto">
          <a:xfrm>
            <a:off x="4745649" y="488519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5" name="Group 44"/>
          <p:cNvGrpSpPr>
            <a:grpSpLocks/>
          </p:cNvGrpSpPr>
          <p:nvPr/>
        </p:nvGrpSpPr>
        <p:grpSpPr bwMode="auto">
          <a:xfrm>
            <a:off x="3551438" y="4961390"/>
            <a:ext cx="520700" cy="498475"/>
            <a:chOff x="2064" y="2160"/>
            <a:chExt cx="328" cy="314"/>
          </a:xfrm>
        </p:grpSpPr>
        <p:sp>
          <p:nvSpPr>
            <p:cNvPr id="26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28" name="Group 47"/>
          <p:cNvGrpSpPr>
            <a:grpSpLocks/>
          </p:cNvGrpSpPr>
          <p:nvPr/>
        </p:nvGrpSpPr>
        <p:grpSpPr bwMode="auto">
          <a:xfrm>
            <a:off x="3551438" y="5497965"/>
            <a:ext cx="531813" cy="498475"/>
            <a:chOff x="2064" y="2498"/>
            <a:chExt cx="335" cy="314"/>
          </a:xfrm>
        </p:grpSpPr>
        <p:sp>
          <p:nvSpPr>
            <p:cNvPr id="29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31" name="Group 50"/>
          <p:cNvGrpSpPr>
            <a:grpSpLocks/>
          </p:cNvGrpSpPr>
          <p:nvPr/>
        </p:nvGrpSpPr>
        <p:grpSpPr bwMode="auto">
          <a:xfrm>
            <a:off x="2941838" y="5502728"/>
            <a:ext cx="520700" cy="498475"/>
            <a:chOff x="1680" y="2501"/>
            <a:chExt cx="328" cy="314"/>
          </a:xfrm>
        </p:grpSpPr>
        <p:sp>
          <p:nvSpPr>
            <p:cNvPr id="32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34" name="AutoShape 53"/>
          <p:cNvSpPr>
            <a:spLocks noChangeArrowheads="1"/>
          </p:cNvSpPr>
          <p:nvPr/>
        </p:nvSpPr>
        <p:spPr bwMode="auto">
          <a:xfrm>
            <a:off x="2841826" y="488519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55"/>
          <p:cNvSpPr>
            <a:spLocks noChangeArrowheads="1"/>
          </p:cNvSpPr>
          <p:nvPr/>
        </p:nvSpPr>
        <p:spPr bwMode="auto">
          <a:xfrm>
            <a:off x="6282123" y="518999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4834323" y="4961390"/>
            <a:ext cx="531813" cy="498475"/>
            <a:chOff x="3504" y="2496"/>
            <a:chExt cx="335" cy="314"/>
          </a:xfrm>
        </p:grpSpPr>
        <p:sp>
          <p:nvSpPr>
            <p:cNvPr id="37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39" name="Group 22"/>
          <p:cNvGrpSpPr>
            <a:grpSpLocks/>
          </p:cNvGrpSpPr>
          <p:nvPr/>
        </p:nvGrpSpPr>
        <p:grpSpPr bwMode="auto">
          <a:xfrm>
            <a:off x="2942024" y="496139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40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 smtClean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 smtClean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  <a:endParaRPr lang="en-GB" baseline="-25000" dirty="0">
                <a:solidFill>
                  <a:srgbClr val="7D7D7D"/>
                </a:solidFill>
                <a:latin typeface="TradeGothic" pitchFamily="32" charset="0"/>
              </a:endParaRPr>
            </a:p>
          </p:txBody>
        </p:sp>
      </p:grpSp>
      <p:grpSp>
        <p:nvGrpSpPr>
          <p:cNvPr id="42" name="Group 22"/>
          <p:cNvGrpSpPr>
            <a:grpSpLocks/>
          </p:cNvGrpSpPr>
          <p:nvPr/>
        </p:nvGrpSpPr>
        <p:grpSpPr bwMode="auto">
          <a:xfrm>
            <a:off x="4841020" y="542399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43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 smtClean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 smtClean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  <a:endParaRPr lang="en-GB" baseline="-25000" dirty="0">
                <a:solidFill>
                  <a:srgbClr val="7D7D7D"/>
                </a:solidFill>
                <a:latin typeface="TradeGothic" pitchFamily="32" charset="0"/>
              </a:endParaRPr>
            </a:p>
          </p:txBody>
        </p:sp>
      </p:grpSp>
      <p:grpSp>
        <p:nvGrpSpPr>
          <p:cNvPr id="45" name="Group 36"/>
          <p:cNvGrpSpPr>
            <a:grpSpLocks/>
          </p:cNvGrpSpPr>
          <p:nvPr/>
        </p:nvGrpSpPr>
        <p:grpSpPr bwMode="auto">
          <a:xfrm>
            <a:off x="7023301" y="4969328"/>
            <a:ext cx="549275" cy="498475"/>
            <a:chOff x="3099" y="2165"/>
            <a:chExt cx="346" cy="314"/>
          </a:xfrm>
        </p:grpSpPr>
        <p:sp>
          <p:nvSpPr>
            <p:cNvPr id="46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48" name="Group 39"/>
          <p:cNvGrpSpPr>
            <a:grpSpLocks/>
          </p:cNvGrpSpPr>
          <p:nvPr/>
        </p:nvGrpSpPr>
        <p:grpSpPr bwMode="auto">
          <a:xfrm>
            <a:off x="7639251" y="4969328"/>
            <a:ext cx="558800" cy="498475"/>
            <a:chOff x="3487" y="2165"/>
            <a:chExt cx="352" cy="314"/>
          </a:xfrm>
        </p:grpSpPr>
        <p:sp>
          <p:nvSpPr>
            <p:cNvPr id="49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51" name="AutoShape 42"/>
          <p:cNvSpPr>
            <a:spLocks noChangeArrowheads="1"/>
          </p:cNvSpPr>
          <p:nvPr/>
        </p:nvSpPr>
        <p:spPr bwMode="auto">
          <a:xfrm>
            <a:off x="6959864" y="488519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" name="Group 60"/>
          <p:cNvGrpSpPr>
            <a:grpSpLocks/>
          </p:cNvGrpSpPr>
          <p:nvPr/>
        </p:nvGrpSpPr>
        <p:grpSpPr bwMode="auto">
          <a:xfrm>
            <a:off x="7666238" y="5494790"/>
            <a:ext cx="531813" cy="498475"/>
            <a:chOff x="3504" y="2496"/>
            <a:chExt cx="335" cy="314"/>
          </a:xfrm>
        </p:grpSpPr>
        <p:sp>
          <p:nvSpPr>
            <p:cNvPr id="53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5" name="Group 22"/>
          <p:cNvGrpSpPr>
            <a:grpSpLocks/>
          </p:cNvGrpSpPr>
          <p:nvPr/>
        </p:nvGrpSpPr>
        <p:grpSpPr bwMode="auto">
          <a:xfrm>
            <a:off x="7055235" y="542399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56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 smtClean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 smtClean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  <a:endParaRPr lang="en-GB" baseline="-25000" dirty="0">
                <a:solidFill>
                  <a:srgbClr val="7D7D7D"/>
                </a:solidFill>
                <a:latin typeface="TradeGothic" pitchFamily="32" charset="0"/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4691706" y="1652937"/>
            <a:ext cx="41321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b="1" dirty="0"/>
              <a:t>Reliable distributed file system</a:t>
            </a:r>
            <a:endParaRPr lang="en-GB" sz="2400" dirty="0"/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Data kept in “slave” spread across machines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/>
              <a:t>Each slave/chunk </a:t>
            </a:r>
            <a:r>
              <a:rPr lang="en-GB" sz="2400" dirty="0">
                <a:solidFill>
                  <a:srgbClr val="0432FF"/>
                </a:solidFill>
              </a:rPr>
              <a:t>replicated </a:t>
            </a:r>
            <a:r>
              <a:rPr lang="en-GB" sz="2400" dirty="0"/>
              <a:t>on different machines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400" dirty="0"/>
              <a:t>Seamless recovery from disk or machine failure</a:t>
            </a:r>
          </a:p>
        </p:txBody>
      </p:sp>
    </p:spTree>
    <p:extLst>
      <p:ext uri="{BB962C8B-B14F-4D97-AF65-F5344CB8AC3E}">
        <p14:creationId xmlns:p14="http://schemas.microsoft.com/office/powerpoint/2010/main" val="1885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6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attempt (occupies a slot)</a:t>
            </a:r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submission: </a:t>
            </a:r>
          </a:p>
          <a:p>
            <a:pPr lvl="1"/>
            <a:r>
              <a:rPr lang="en-US" dirty="0" smtClean="0"/>
              <a:t>Client 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118028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Input splits are computed 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8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redrawn from a slide by </a:t>
            </a:r>
            <a:r>
              <a:rPr lang="en-US" sz="1000" b="0" dirty="0" err="1" smtClean="0"/>
              <a:t>Cloduera</a:t>
            </a:r>
            <a:r>
              <a:rPr lang="en-US" sz="1000" b="0" dirty="0" smtClean="0"/>
              <a:t>, cc-licensed</a:t>
            </a:r>
            <a:endParaRPr lang="en-US" sz="1000" b="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Intermediates</a:t>
            </a:r>
            <a:endParaRPr lang="en-US" sz="1200" dirty="0"/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Intermediates</a:t>
            </a:r>
            <a:endParaRPr lang="en-US" sz="1200" dirty="0"/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Intermediates</a:t>
            </a:r>
            <a:endParaRPr lang="en-US" sz="1200" dirty="0"/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Intermediates</a:t>
            </a:r>
            <a:endParaRPr lang="en-US" sz="1200" dirty="0"/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Intermediates</a:t>
            </a:r>
            <a:endParaRPr lang="en-US" sz="1200" dirty="0"/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243349" y="2774023"/>
            <a:ext cx="1099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InputFormat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35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69332"/>
            <a:chOff x="609600" y="3657600"/>
            <a:chExt cx="3124200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092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69332"/>
            <a:chOff x="3733801" y="3657600"/>
            <a:chExt cx="2895599" cy="369332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095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828317" cy="369332"/>
            <a:chOff x="6629401" y="3657600"/>
            <a:chExt cx="1828317" cy="369332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432FF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432FF"/>
                </a:solidFill>
              </a:rPr>
              <a:t>Source: </a:t>
            </a:r>
            <a:r>
              <a:rPr lang="en-US" sz="1000" b="0" dirty="0" smtClean="0">
                <a:solidFill>
                  <a:srgbClr val="0432FF"/>
                </a:solidFill>
              </a:rPr>
              <a:t>redrawn from a slide by </a:t>
            </a:r>
            <a:r>
              <a:rPr lang="en-US" sz="1000" b="0" dirty="0" err="1" smtClean="0">
                <a:solidFill>
                  <a:srgbClr val="0432FF"/>
                </a:solidFill>
              </a:rPr>
              <a:t>Cloduera</a:t>
            </a:r>
            <a:r>
              <a:rPr lang="en-US" sz="1000" b="0" dirty="0" smtClean="0">
                <a:solidFill>
                  <a:srgbClr val="0432FF"/>
                </a:solidFill>
              </a:rPr>
              <a:t>, cc-licensed</a:t>
            </a:r>
            <a:endParaRPr lang="en-US" sz="1000" b="0" dirty="0">
              <a:solidFill>
                <a:srgbClr val="0432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>
            <a:off x="4518160" y="3275806"/>
            <a:ext cx="116389" cy="117080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>
            <a:off x="4518160" y="3275806"/>
            <a:ext cx="1738949" cy="117080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432FF"/>
                </a:solidFill>
              </a:rPr>
              <a:t>(combiners omitted here)</a:t>
            </a:r>
            <a:endParaRPr lang="en-US" sz="11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redrawn from a slide by </a:t>
            </a:r>
            <a:r>
              <a:rPr lang="en-US" sz="1000" b="0" dirty="0" err="1" smtClean="0"/>
              <a:t>Cloduera</a:t>
            </a:r>
            <a:r>
              <a:rPr lang="en-US" sz="1000" b="0" dirty="0" smtClean="0"/>
              <a:t>, cc-licensed</a:t>
            </a:r>
            <a:endParaRPr lang="en-US" sz="1000" b="0" dirty="0"/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362747" y="2820762"/>
            <a:ext cx="1233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OutputFormat</a:t>
            </a:r>
            <a:endParaRPr lang="en-US" sz="14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25" y="1801706"/>
            <a:ext cx="7303625" cy="47170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467698" y="3084292"/>
            <a:ext cx="5123489" cy="3418707"/>
            <a:chOff x="2467698" y="3084292"/>
            <a:chExt cx="5123489" cy="34187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7698" y="30842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0098" y="32366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498" y="33890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4898" y="35414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7298" y="36938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9698" y="3846292"/>
              <a:ext cx="4361489" cy="265670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037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 in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Probably the most complex aspect of MapReduce</a:t>
            </a:r>
          </a:p>
          <a:p>
            <a:r>
              <a:rPr lang="en-US" dirty="0" smtClean="0"/>
              <a:t>Map side</a:t>
            </a:r>
          </a:p>
          <a:p>
            <a:pPr lvl="1"/>
            <a:r>
              <a:rPr lang="en-US" dirty="0" smtClean="0"/>
              <a:t>Map outputs are buffered in memory in a circular buffer</a:t>
            </a:r>
          </a:p>
          <a:p>
            <a:pPr lvl="1"/>
            <a:r>
              <a:rPr lang="en-US" dirty="0" smtClean="0"/>
              <a:t>When buffer reaches threshold, contents are “spilled” to disk</a:t>
            </a:r>
          </a:p>
          <a:p>
            <a:pPr lvl="1"/>
            <a:r>
              <a:rPr lang="en-US" dirty="0" smtClean="0"/>
              <a:t>Spills merged in a single, partitioned file (sorted within each partition): combiner runs during the merges</a:t>
            </a:r>
          </a:p>
          <a:p>
            <a:r>
              <a:rPr lang="en-US" dirty="0" smtClean="0"/>
              <a:t>Reduce side</a:t>
            </a:r>
          </a:p>
          <a:p>
            <a:pPr lvl="1"/>
            <a:r>
              <a:rPr lang="en-US" dirty="0" smtClean="0"/>
              <a:t>First, map outputs are copied over to reducer machine</a:t>
            </a:r>
          </a:p>
          <a:p>
            <a:pPr lvl="1"/>
            <a:r>
              <a:rPr lang="en-US" dirty="0" smtClean="0"/>
              <a:t>“Sort” is a multi-pass merge of map outputs (happens in memory and on disk): combiner runs during the merges</a:t>
            </a:r>
          </a:p>
          <a:p>
            <a:pPr lvl="1"/>
            <a:r>
              <a:rPr lang="en-US" dirty="0" smtClean="0"/>
              <a:t>Final merge pass goes directly into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latin typeface="Gill Sans"/>
                <a:cs typeface="Gill Sans"/>
              </a:rPr>
              <a:t>mappers</a:t>
            </a:r>
            <a:endParaRPr lang="en-US" sz="1800" b="0" dirty="0"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latin typeface="Gill Sans"/>
                <a:cs typeface="Gill Sans"/>
              </a:rPr>
              <a:t>other reducers</a:t>
            </a:r>
            <a:endParaRPr lang="en-US" sz="1800" b="0" dirty="0"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latin typeface="Gill Sans"/>
                <a:cs typeface="Gill Sans"/>
              </a:rPr>
            </a:br>
            <a:r>
              <a:rPr lang="en-US" sz="1400" b="0" dirty="0" smtClean="0">
                <a:latin typeface="Gill Sans"/>
                <a:cs typeface="Gill Sans"/>
              </a:rPr>
              <a:t>(in memory)</a:t>
            </a:r>
            <a:endParaRPr lang="en-US" sz="1400" b="0" dirty="0"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latin typeface="Gill Sans"/>
                <a:cs typeface="Gill Sans"/>
              </a:rPr>
              <a:t>spills (on disk)</a:t>
            </a:r>
            <a:endParaRPr lang="en-US" sz="1400" b="0" dirty="0"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54179" y="1905000"/>
            <a:ext cx="1181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latin typeface="Gill Sans"/>
                <a:cs typeface="Gill Sans"/>
              </a:rPr>
            </a:br>
            <a:r>
              <a:rPr lang="en-US" sz="1400" b="0" dirty="0" smtClean="0">
                <a:latin typeface="Gill Sans"/>
                <a:cs typeface="Gill Sans"/>
              </a:rPr>
              <a:t>(on disk)</a:t>
            </a:r>
            <a:endParaRPr lang="en-US" sz="1400" b="0" dirty="0"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581586" y="1600200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latin typeface="Gill Sans"/>
                <a:cs typeface="Gill Sans"/>
              </a:rPr>
            </a:br>
            <a:r>
              <a:rPr lang="en-US" sz="1400" b="0" dirty="0" smtClean="0">
                <a:latin typeface="Gill Sans"/>
                <a:cs typeface="Gill Sans"/>
              </a:rPr>
              <a:t>(on disk)</a:t>
            </a:r>
            <a:endParaRPr lang="en-US" sz="1400" b="0" dirty="0"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8656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1697901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66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8" name="Curved Down Arrow 37"/>
          <p:cNvSpPr>
            <a:spLocks noChangeArrowheads="1"/>
          </p:cNvSpPr>
          <p:nvPr/>
        </p:nvSpPr>
        <p:spPr bwMode="auto">
          <a:xfrm rot="10800000">
            <a:off x="2590800" y="4267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3" y="1459468"/>
            <a:ext cx="2381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2362200"/>
            <a:ext cx="2368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56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3. Submit MapReduce job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048000" y="36576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3a. Go back to Step 2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10213" y="4826000"/>
            <a:ext cx="2799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latin typeface="Gill Sans"/>
                <a:cs typeface="Gill Sans"/>
              </a:rPr>
              <a:t>4. Retrieve data from HDFS</a:t>
            </a:r>
          </a:p>
        </p:txBody>
      </p:sp>
    </p:spTree>
    <p:extLst>
      <p:ext uri="{BB962C8B-B14F-4D97-AF65-F5344CB8AC3E}">
        <p14:creationId xmlns:p14="http://schemas.microsoft.com/office/powerpoint/2010/main" val="15110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Here’s how I work:</a:t>
            </a:r>
          </a:p>
          <a:p>
            <a:pPr lvl="1"/>
            <a:r>
              <a:rPr lang="en-US" dirty="0" smtClean="0"/>
              <a:t>Develop code in Eclipse on host machine</a:t>
            </a:r>
          </a:p>
          <a:p>
            <a:pPr lvl="1"/>
            <a:r>
              <a:rPr lang="en-US" dirty="0" smtClean="0"/>
              <a:t>Build distribution on host machine</a:t>
            </a:r>
          </a:p>
          <a:p>
            <a:pPr lvl="1"/>
            <a:r>
              <a:rPr lang="en-US" dirty="0" smtClean="0"/>
              <a:t>Check out copy of code on VM</a:t>
            </a:r>
          </a:p>
          <a:p>
            <a:pPr lvl="1"/>
            <a:r>
              <a:rPr lang="en-US" dirty="0" smtClean="0"/>
              <a:t>Copy (i.e., </a:t>
            </a:r>
            <a:r>
              <a:rPr lang="en-US" dirty="0" err="1" smtClean="0"/>
              <a:t>scp</a:t>
            </a:r>
            <a:r>
              <a:rPr lang="en-US" dirty="0" smtClean="0"/>
              <a:t>) jars over to VM (in same directory structure)</a:t>
            </a:r>
          </a:p>
          <a:p>
            <a:pPr lvl="1"/>
            <a:r>
              <a:rPr lang="en-US" dirty="0" smtClean="0"/>
              <a:t>Run job on VM</a:t>
            </a:r>
          </a:p>
          <a:p>
            <a:pPr lvl="1"/>
            <a:r>
              <a:rPr lang="en-US" dirty="0" smtClean="0"/>
              <a:t>Iterate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Commit code on host machine and push</a:t>
            </a:r>
          </a:p>
          <a:p>
            <a:pPr lvl="1"/>
            <a:r>
              <a:rPr lang="en-US" dirty="0" smtClean="0"/>
              <a:t>Pull from inside VM, verify</a:t>
            </a:r>
          </a:p>
          <a:p>
            <a:r>
              <a:rPr lang="en-US" dirty="0" smtClean="0"/>
              <a:t>Avoid using the UI of the VM</a:t>
            </a:r>
          </a:p>
          <a:p>
            <a:pPr lvl="1"/>
            <a:r>
              <a:rPr lang="en-US" dirty="0" smtClean="0"/>
              <a:t>Directly </a:t>
            </a:r>
            <a:r>
              <a:rPr lang="en-US" dirty="0" err="1" smtClean="0"/>
              <a:t>ssh</a:t>
            </a:r>
            <a:r>
              <a:rPr lang="en-US" dirty="0" smtClean="0"/>
              <a:t> into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MapReduce-Fault tolerance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Slave(worker)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failure</a:t>
            </a:r>
            <a:r>
              <a:rPr lang="en-US" altLang="en-US" sz="2400" b="1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sz="2400" dirty="0"/>
              <a:t>The master pings every worker periodically. If no response is received from a worker in a certain amount of time, the master marks the worker as failed. Any map tasks completed by the worker are reset back to their initial </a:t>
            </a:r>
            <a:r>
              <a:rPr lang="en-US" altLang="en-US" sz="2400" i="1" dirty="0"/>
              <a:t>idle state, and therefore become eligible for scheduling </a:t>
            </a:r>
            <a:r>
              <a:rPr lang="en-US" altLang="en-US" sz="2400" dirty="0"/>
              <a:t>on other workers. Similarly, any map task or reduce task in progress on a failed worker is also reset to </a:t>
            </a:r>
            <a:r>
              <a:rPr lang="en-US" altLang="en-US" sz="2400" i="1" dirty="0"/>
              <a:t>idle </a:t>
            </a:r>
            <a:r>
              <a:rPr lang="en-US" altLang="en-US" sz="2400" dirty="0"/>
              <a:t>and becomes eligible for rescheduling.</a:t>
            </a:r>
          </a:p>
          <a:p>
            <a:pPr eaLnBrk="1" hangingPunct="1"/>
            <a:r>
              <a:rPr lang="en-US" altLang="en-US" sz="2400" b="1" dirty="0">
                <a:latin typeface="Times New Roman" charset="0"/>
                <a:ea typeface="Times New Roman" charset="0"/>
                <a:cs typeface="Times New Roman" charset="0"/>
              </a:rPr>
              <a:t>Master Failure: </a:t>
            </a: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It is easy to make the master write periodic checkpoints of the master data structures described above. If the master task dies, a new copy can be started from the last </a:t>
            </a:r>
            <a:r>
              <a:rPr lang="en-US" altLang="en-US" sz="2400" dirty="0" err="1">
                <a:latin typeface="Times New Roman" charset="0"/>
                <a:ea typeface="Times New Roman" charset="0"/>
                <a:cs typeface="Times New Roman" charset="0"/>
              </a:rPr>
              <a:t>checkpointed</a:t>
            </a: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 state. However, in most cases, the user restarts the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66257AF-47F0-C143-89E4-6E2A7C35004A}" type="slidenum">
              <a:rPr lang="en-US" altLang="en-US">
                <a:solidFill>
                  <a:srgbClr val="898989"/>
                </a:solidFill>
                <a:latin typeface="Calibri" charset="0"/>
              </a:rPr>
              <a:pPr eaLnBrk="1" hangingPunct="1"/>
              <a:t>75</a:t>
            </a:fld>
            <a:endParaRPr lang="en-U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Sathya Sai University, Prashanti Nilayam</a:t>
            </a:r>
          </a:p>
        </p:txBody>
      </p:sp>
    </p:spTree>
    <p:extLst>
      <p:ext uri="{BB962C8B-B14F-4D97-AF65-F5344CB8AC3E}">
        <p14:creationId xmlns:p14="http://schemas.microsoft.com/office/powerpoint/2010/main" val="15110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Schedule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I: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</a:t>
            </a:r>
          </a:p>
          <a:p>
            <a:pPr lvl="1"/>
            <a:r>
              <a:rPr lang="en-US" altLang="zh-CN" dirty="0" smtClean="0"/>
              <a:t>Query processing on </a:t>
            </a:r>
            <a:r>
              <a:rPr lang="en-US" altLang="zh-CN" dirty="0" err="1" smtClean="0"/>
              <a:t>hadoop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UIC IDS561: Big Data Analytics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all URLs visited </a:t>
            </a:r>
            <a:r>
              <a:rPr lang="en-US" dirty="0" smtClean="0"/>
              <a:t>for each given day</a:t>
            </a:r>
            <a:endParaRPr lang="en-US" dirty="0"/>
          </a:p>
          <a:p>
            <a:r>
              <a:rPr lang="en-US" dirty="0"/>
              <a:t>Record the data in excel (</a:t>
            </a:r>
            <a:r>
              <a:rPr lang="en-US" i="1" dirty="0"/>
              <a:t>Extract, Transform and Load, ETL</a:t>
            </a:r>
            <a:r>
              <a:rPr lang="en-US" dirty="0"/>
              <a:t>), and Sort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30" y="3283663"/>
            <a:ext cx="4932664" cy="2691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01" y="3358116"/>
            <a:ext cx="4573449" cy="29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3 most visited URLs for a given </a:t>
            </a:r>
            <a:r>
              <a:rPr lang="en-US" dirty="0" smtClean="0"/>
              <a:t>day for </a:t>
            </a:r>
            <a:r>
              <a:rPr lang="en-US" i="1" dirty="0" smtClean="0"/>
              <a:t>all Chicagoans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39" y="1822078"/>
            <a:ext cx="7764036" cy="4844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07" y="2511706"/>
            <a:ext cx="1331914" cy="860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52" y="3671103"/>
            <a:ext cx="1331914" cy="8602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2" y="4344334"/>
            <a:ext cx="1331914" cy="860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341" y="3671103"/>
            <a:ext cx="1331914" cy="8602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800" y="5148531"/>
            <a:ext cx="1331914" cy="860223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7023922" y="3378799"/>
            <a:ext cx="240484" cy="25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7384667" y="5314476"/>
            <a:ext cx="240484" cy="25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278472" y="4544829"/>
            <a:ext cx="240484" cy="25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4572000" y="6008754"/>
            <a:ext cx="240484" cy="25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703880" y="4537287"/>
            <a:ext cx="240484" cy="250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11125" y="1858623"/>
            <a:ext cx="5698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mtClean="0">
                <a:solidFill>
                  <a:srgbClr val="FF0000"/>
                </a:solidFill>
                <a:latin typeface="Roboto" charset="0"/>
              </a:rPr>
              <a:t>3</a:t>
            </a:r>
            <a:r>
              <a:rPr lang="en-US" sz="3600" b="1" dirty="0">
                <a:solidFill>
                  <a:srgbClr val="FF0000"/>
                </a:solidFill>
                <a:latin typeface="Roboto" charset="0"/>
              </a:rPr>
              <a:t> </a:t>
            </a:r>
            <a:r>
              <a:rPr lang="en-US" sz="3600" b="1" smtClean="0">
                <a:solidFill>
                  <a:srgbClr val="FF0000"/>
                </a:solidFill>
                <a:latin typeface="Roboto" charset="0"/>
              </a:rPr>
              <a:t>million people in Chicago!</a:t>
            </a:r>
            <a:endParaRPr lang="en-US" sz="3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6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2088</TotalTime>
  <Words>3456</Words>
  <Application>Microsoft Macintosh PowerPoint</Application>
  <PresentationFormat>On-screen Show (4:3)</PresentationFormat>
  <Paragraphs>672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3" baseType="lpstr">
      <vt:lpstr>Arial Narrow</vt:lpstr>
      <vt:lpstr>Calibri</vt:lpstr>
      <vt:lpstr>Calibri Light</vt:lpstr>
      <vt:lpstr>Cambria</vt:lpstr>
      <vt:lpstr>Courier New</vt:lpstr>
      <vt:lpstr>Georgia</vt:lpstr>
      <vt:lpstr>Gill Sans</vt:lpstr>
      <vt:lpstr>Mangal</vt:lpstr>
      <vt:lpstr>Perpetua</vt:lpstr>
      <vt:lpstr>Roboto</vt:lpstr>
      <vt:lpstr>Times New Roman</vt:lpstr>
      <vt:lpstr>TradeGothic</vt:lpstr>
      <vt:lpstr>Trebuchet MS</vt:lpstr>
      <vt:lpstr>Wingdings</vt:lpstr>
      <vt:lpstr>宋体</vt:lpstr>
      <vt:lpstr>Arial</vt:lpstr>
      <vt:lpstr>Office Theme</vt:lpstr>
      <vt:lpstr>IDS561 Big Data Analytics  </vt:lpstr>
      <vt:lpstr>What we did last week</vt:lpstr>
      <vt:lpstr>Course Structure</vt:lpstr>
      <vt:lpstr>Today’s topic</vt:lpstr>
      <vt:lpstr>A toy example</vt:lpstr>
      <vt:lpstr>A toy example</vt:lpstr>
      <vt:lpstr>Get top 3 most visited URLs for a given day?</vt:lpstr>
      <vt:lpstr>Get top 3 most visited URLs for a given day?</vt:lpstr>
      <vt:lpstr>Get top 3 most visited URLs for a given day for all Chicagoans?</vt:lpstr>
      <vt:lpstr>Get top 3 most visited URLs for a given day for all Chicagoans?</vt:lpstr>
      <vt:lpstr>Get top 3 most visited URLs for a given day for people of Midwest ?</vt:lpstr>
      <vt:lpstr>Get top 3 most visited URLs for a given day for people of Midwest ?</vt:lpstr>
      <vt:lpstr>Fast forward…</vt:lpstr>
      <vt:lpstr>PowerPoint Presentation</vt:lpstr>
      <vt:lpstr>What’s changed? (In the era of Facebook, Google, etc)</vt:lpstr>
      <vt:lpstr>PowerPoint Presentation</vt:lpstr>
      <vt:lpstr>Known and Unknown Unknowns</vt:lpstr>
      <vt:lpstr>What do we actually want in big data analytics?</vt:lpstr>
      <vt:lpstr>What do we actually want in big data analytics?</vt:lpstr>
      <vt:lpstr>A Typical Cluster Architecture</vt:lpstr>
      <vt:lpstr>What do we actually want in big data analytics?</vt:lpstr>
      <vt:lpstr>High-level programming paradigm </vt:lpstr>
      <vt:lpstr>What are the challenges in big data analytics?</vt:lpstr>
      <vt:lpstr>Idea and Solution</vt:lpstr>
      <vt:lpstr>What is Hadoop?</vt:lpstr>
      <vt:lpstr>PowerPoint Presentation</vt:lpstr>
      <vt:lpstr>PowerPoint Presentation</vt:lpstr>
      <vt:lpstr>PowerPoint Presentation</vt:lpstr>
      <vt:lpstr>Possible Approaches</vt:lpstr>
      <vt:lpstr>MapReduce solution</vt:lpstr>
      <vt:lpstr>Word Count Using MapReduce</vt:lpstr>
      <vt:lpstr>What is MapReduce?</vt:lpstr>
      <vt:lpstr>Programming Model: MapReduce</vt:lpstr>
      <vt:lpstr>MapReduce: The Map Step</vt:lpstr>
      <vt:lpstr>Mapper</vt:lpstr>
      <vt:lpstr>Mapper</vt:lpstr>
      <vt:lpstr>MapReduce: The Reduce Step</vt:lpstr>
      <vt:lpstr>Reducer</vt:lpstr>
      <vt:lpstr>Reducer</vt:lpstr>
      <vt:lpstr>Another example of MapReduce</vt:lpstr>
      <vt:lpstr>One more example</vt:lpstr>
      <vt:lpstr>PowerPoint Presentation</vt:lpstr>
      <vt:lpstr>Word Count Using MapReduce</vt:lpstr>
      <vt:lpstr>Map-Reduce summary</vt:lpstr>
      <vt:lpstr>Refinements: Backup Tasks</vt:lpstr>
      <vt:lpstr>Refinement: Combiners</vt:lpstr>
      <vt:lpstr>Refinement: Combiners</vt:lpstr>
      <vt:lpstr>Refinement: Partition Function</vt:lpstr>
      <vt:lpstr>Why Partition is important?</vt:lpstr>
      <vt:lpstr>Mapper Class</vt:lpstr>
      <vt:lpstr>Reducer Class</vt:lpstr>
      <vt:lpstr>Driver Class</vt:lpstr>
      <vt:lpstr>Run MapReduce Programs under Hadoop</vt:lpstr>
      <vt:lpstr>PowerPoint Presentation</vt:lpstr>
      <vt:lpstr>HDFS in details</vt:lpstr>
      <vt:lpstr>What do we actually want in big data analytics?</vt:lpstr>
      <vt:lpstr>PowerPoint Presentation</vt:lpstr>
      <vt:lpstr>HDFS</vt:lpstr>
      <vt:lpstr>Hadoop’s Architecture (HDFS)</vt:lpstr>
      <vt:lpstr>Hadoop’s Architecture (HDFS)</vt:lpstr>
      <vt:lpstr>Keep in mind…</vt:lpstr>
      <vt:lpstr>Keep things reliable</vt:lpstr>
      <vt:lpstr>Putting everything together…</vt:lpstr>
      <vt:lpstr>Anatomy of a Job</vt:lpstr>
      <vt:lpstr>Anatomy of a Job</vt:lpstr>
      <vt:lpstr>PowerPoint Presentation</vt:lpstr>
      <vt:lpstr>PowerPoint Presentation</vt:lpstr>
      <vt:lpstr>PowerPoint Presentation</vt:lpstr>
      <vt:lpstr>PowerPoint Presentation</vt:lpstr>
      <vt:lpstr>Input and Output</vt:lpstr>
      <vt:lpstr>Shuffle and Sort in Hadoop</vt:lpstr>
      <vt:lpstr>Shuffle and Sort</vt:lpstr>
      <vt:lpstr>Hadoop Workflow</vt:lpstr>
      <vt:lpstr>Recommended Workflow</vt:lpstr>
      <vt:lpstr>MapReduce-Fault tolerance</vt:lpstr>
      <vt:lpstr>Schedule next week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Yuheng</dc:creator>
  <cp:lastModifiedBy>Microsoft Office User</cp:lastModifiedBy>
  <cp:revision>225</cp:revision>
  <dcterms:created xsi:type="dcterms:W3CDTF">2015-09-13T05:48:11Z</dcterms:created>
  <dcterms:modified xsi:type="dcterms:W3CDTF">2017-01-23T18:16:24Z</dcterms:modified>
</cp:coreProperties>
</file>